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60" r:id="rId7"/>
    <p:sldId id="305" r:id="rId8"/>
    <p:sldId id="306" r:id="rId9"/>
    <p:sldId id="285" r:id="rId10"/>
    <p:sldId id="308" r:id="rId11"/>
    <p:sldId id="309" r:id="rId12"/>
    <p:sldId id="310" r:id="rId13"/>
    <p:sldId id="261" r:id="rId14"/>
    <p:sldId id="274" r:id="rId15"/>
    <p:sldId id="321" r:id="rId16"/>
    <p:sldId id="320" r:id="rId17"/>
    <p:sldId id="311" r:id="rId18"/>
    <p:sldId id="313" r:id="rId19"/>
    <p:sldId id="319" r:id="rId20"/>
    <p:sldId id="267" r:id="rId21"/>
    <p:sldId id="314" r:id="rId22"/>
    <p:sldId id="322" r:id="rId23"/>
    <p:sldId id="315" r:id="rId24"/>
    <p:sldId id="3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61944" autoAdjust="0"/>
  </p:normalViewPr>
  <p:slideViewPr>
    <p:cSldViewPr snapToGrid="0">
      <p:cViewPr varScale="1">
        <p:scale>
          <a:sx n="75" d="100"/>
          <a:sy n="75" d="100"/>
        </p:scale>
        <p:origin x="2536" y="16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Community</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Discernment</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Vocation</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Service</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Faith Community</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Deep Listening</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ScaleX="101256" custLinFactNeighborX="735" custLinFactNeighborY="5">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Community</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Discernment</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Vocation</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Service</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Faith Community</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Deep Listening</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LinFactNeighborX="-866" custLinFactNeighborY="5">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Community</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Discernment</a:t>
          </a:r>
        </a:p>
      </dsp:txBody>
      <dsp:txXfrm>
        <a:off x="2580392" y="199"/>
        <a:ext cx="2093712" cy="1256227"/>
      </dsp:txXfrm>
    </dsp:sp>
    <dsp:sp modelId="{917D3CD9-BA5B-404E-931F-223BF970C99B}">
      <dsp:nvSpPr>
        <dsp:cNvPr id="0" name=""/>
        <dsp:cNvSpPr/>
      </dsp:nvSpPr>
      <dsp:spPr>
        <a:xfrm>
          <a:off x="264159"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Vocation</a:t>
          </a:r>
        </a:p>
      </dsp:txBody>
      <dsp:txXfrm>
        <a:off x="264159" y="1465798"/>
        <a:ext cx="2093712" cy="1256227"/>
      </dsp:txXfrm>
    </dsp:sp>
    <dsp:sp modelId="{4F7EBD7D-DFCF-42D9-919C-E6E65091B79C}">
      <dsp:nvSpPr>
        <dsp:cNvPr id="0" name=""/>
        <dsp:cNvSpPr/>
      </dsp:nvSpPr>
      <dsp:spPr>
        <a:xfrm>
          <a:off x="2582632" y="1465861"/>
          <a:ext cx="2120009"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Service</a:t>
          </a:r>
        </a:p>
      </dsp:txBody>
      <dsp:txXfrm>
        <a:off x="2582632" y="1465861"/>
        <a:ext cx="2120009"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Faith Community</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Deep Listening</a:t>
          </a:r>
        </a:p>
      </dsp:txBody>
      <dsp:txXfrm>
        <a:off x="2580392" y="2931397"/>
        <a:ext cx="2093712" cy="1256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Community</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Discernment</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Vocation</a:t>
          </a:r>
        </a:p>
      </dsp:txBody>
      <dsp:txXfrm>
        <a:off x="277308" y="1465798"/>
        <a:ext cx="2093712" cy="1256227"/>
      </dsp:txXfrm>
    </dsp:sp>
    <dsp:sp modelId="{4F7EBD7D-DFCF-42D9-919C-E6E65091B79C}">
      <dsp:nvSpPr>
        <dsp:cNvPr id="0" name=""/>
        <dsp:cNvSpPr/>
      </dsp:nvSpPr>
      <dsp:spPr>
        <a:xfrm>
          <a:off x="2562260" y="1465861"/>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Service</a:t>
          </a:r>
        </a:p>
      </dsp:txBody>
      <dsp:txXfrm>
        <a:off x="2562260" y="1465861"/>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Faith Community</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Deep Listening</a:t>
          </a:r>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11/10/23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11/10/23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sz="1200" dirty="0"/>
              <a:t>This material contained here is most suitable for senior students but could be adapted for use with junior students also. It includes an opening prayer. There is quite a lot of material here; adapt it to the length of class time you have. </a:t>
            </a:r>
          </a:p>
          <a:p>
            <a:pPr marL="0" indent="0">
              <a:buNone/>
            </a:pPr>
            <a:endParaRPr lang="en-IE" sz="1200" dirty="0"/>
          </a:p>
          <a:p>
            <a:pPr marL="0" indent="0">
              <a:buNone/>
            </a:pPr>
            <a:r>
              <a:rPr lang="en-IE" sz="1200" dirty="0"/>
              <a:t>This is the material for Friday of Catholic Schools Week. It follows the other themes organically and should be used in conjunction with them.</a:t>
            </a:r>
          </a:p>
          <a:p>
            <a:pPr marL="0" indent="0">
              <a:buNone/>
            </a:pPr>
            <a:endParaRPr lang="en-IE" sz="1200" dirty="0"/>
          </a:p>
          <a:p>
            <a:pPr algn="just">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Christian service</a:t>
            </a:r>
            <a:r>
              <a:rPr lang="en-IE" sz="1200" dirty="0">
                <a:solidFill>
                  <a:srgbClr val="606060"/>
                </a:solidFill>
                <a:effectLst/>
                <a:latin typeface="Arial" panose="020B0604020202020204" pitchFamily="34" charset="0"/>
                <a:ea typeface="Calibri" panose="020F0502020204030204" pitchFamily="34" charset="0"/>
                <a:cs typeface="Times New Roman" panose="02020603050405020304" pitchFamily="18" charset="0"/>
              </a:rPr>
              <a:t> </a:t>
            </a:r>
            <a:r>
              <a:rPr lang="en-IE" sz="1200" dirty="0">
                <a:effectLst/>
                <a:latin typeface="Calibri" panose="020F0502020204030204" pitchFamily="34" charset="0"/>
                <a:ea typeface="Calibri" panose="020F0502020204030204" pitchFamily="34" charset="0"/>
                <a:cs typeface="Times New Roman" panose="02020603050405020304" pitchFamily="18" charset="0"/>
              </a:rPr>
              <a:t>puts faith into action. In Catholic schools, as we study and look to Jesus Christ as our role model and teacher, we come to a greater understanding of the depth of Christian service. Jesus served every person regardless of creed, background, faith, social status or age.  He put faith into action by showing all those around him how our Heavenly Father is compassionate, courageous and forgiving. Jesus didn’t just talk about his faith; he lived it. We are called by faith to go into the world to share the love of God with all those we meet. Each person, at every age, is called to become Christ for another by serving every person with a humble heart and with a generous spirit.</a:t>
            </a:r>
          </a:p>
          <a:p>
            <a:pPr algn="just">
              <a:lnSpc>
                <a:spcPct val="107000"/>
              </a:lnSpc>
              <a:spcAft>
                <a:spcPts val="800"/>
              </a:spcAft>
            </a:pP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E" sz="1200" dirty="0">
                <a:effectLst/>
                <a:latin typeface="Calibri" panose="020F0502020204030204" pitchFamily="34" charset="0"/>
                <a:ea typeface="Calibri" panose="020F0502020204030204" pitchFamily="34" charset="0"/>
                <a:cs typeface="Times New Roman" panose="02020603050405020304" pitchFamily="18" charset="0"/>
              </a:rPr>
              <a:t>Having looked at service within friendships, within our families, and within our local communities, we now turn to what service in our local faith community might look like in the lives of young people now and into the future.</a:t>
            </a:r>
            <a:endParaRPr lang="en-IE" sz="1200" dirty="0"/>
          </a:p>
          <a:p>
            <a:pPr marL="0" indent="0">
              <a:buNone/>
            </a:pPr>
            <a:endParaRPr lang="en-IE" sz="1200" dirty="0"/>
          </a:p>
        </p:txBody>
      </p:sp>
      <p:sp>
        <p:nvSpPr>
          <p:cNvPr id="4" name="Slide Number Placeholder 3"/>
          <p:cNvSpPr>
            <a:spLocks noGrp="1"/>
          </p:cNvSpPr>
          <p:nvPr>
            <p:ph type="sldNum" sz="quarter" idx="5"/>
          </p:nvPr>
        </p:nvSpPr>
        <p:spPr/>
        <p:txBody>
          <a:bodyPr/>
          <a:lstStyle/>
          <a:p>
            <a:fld id="{C8DC57A8-AE18-4654-B6AF-04B3577165BE}" type="slidenum">
              <a:rPr lang="en-IE" smtClean="0"/>
              <a:t>1</a:t>
            </a:fld>
            <a:endParaRPr lang="en-IE"/>
          </a:p>
        </p:txBody>
      </p:sp>
    </p:spTree>
    <p:extLst>
      <p:ext uri="{BB962C8B-B14F-4D97-AF65-F5344CB8AC3E}">
        <p14:creationId xmlns:p14="http://schemas.microsoft.com/office/powerpoint/2010/main" val="19240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This Mental Health Ireland video is available at: https://youtu.be/bsc2QkCC3uI</a:t>
            </a:r>
          </a:p>
          <a:p>
            <a:endParaRPr lang="en-IE" dirty="0"/>
          </a:p>
          <a:p>
            <a:r>
              <a:rPr lang="en-IE" dirty="0"/>
              <a:t>Divide the class into groups. Give each group a different term to focus on:</a:t>
            </a:r>
          </a:p>
          <a:p>
            <a:pPr marL="0" indent="0">
              <a:buFontTx/>
              <a:buNone/>
            </a:pPr>
            <a:endParaRPr lang="en-IE" dirty="0"/>
          </a:p>
          <a:p>
            <a:pPr marL="171450" indent="-171450">
              <a:buFontTx/>
              <a:buChar char="-"/>
            </a:pPr>
            <a:r>
              <a:rPr lang="en-IE" dirty="0"/>
              <a:t>Take Notice</a:t>
            </a:r>
          </a:p>
          <a:p>
            <a:pPr marL="171450" indent="-171450">
              <a:buFontTx/>
              <a:buChar char="-"/>
            </a:pPr>
            <a:r>
              <a:rPr lang="en-IE" dirty="0"/>
              <a:t>Connect</a:t>
            </a:r>
          </a:p>
          <a:p>
            <a:pPr marL="171450" indent="-171450">
              <a:buFontTx/>
              <a:buChar char="-"/>
            </a:pPr>
            <a:r>
              <a:rPr lang="en-IE" dirty="0"/>
              <a:t>Give</a:t>
            </a:r>
          </a:p>
          <a:p>
            <a:pPr marL="171450" indent="-171450">
              <a:buFontTx/>
              <a:buChar char="-"/>
            </a:pPr>
            <a:r>
              <a:rPr lang="en-IE" dirty="0"/>
              <a:t>Keep Learning</a:t>
            </a:r>
          </a:p>
          <a:p>
            <a:pPr marL="0" indent="0">
              <a:buFontTx/>
              <a:buNone/>
            </a:pPr>
            <a:endParaRPr lang="en-IE" dirty="0"/>
          </a:p>
          <a:p>
            <a:pPr marL="0" indent="0">
              <a:buFontTx/>
              <a:buNone/>
            </a:pPr>
            <a:r>
              <a:rPr lang="en-IE" dirty="0"/>
              <a:t>(Leaving out ‘Be Active’ for the purposes of this class lesson makes sense, but you can also include it if you wish.)</a:t>
            </a:r>
          </a:p>
          <a:p>
            <a:pPr marL="0" indent="0">
              <a:buFontTx/>
              <a:buNone/>
            </a:pPr>
            <a:endParaRPr lang="en-IE" dirty="0"/>
          </a:p>
          <a:p>
            <a:pPr marL="0" indent="0">
              <a:buFontTx/>
              <a:buNone/>
            </a:pPr>
            <a:r>
              <a:rPr lang="en-IE" dirty="0"/>
              <a:t>Each group will explore their term using these questions:</a:t>
            </a:r>
          </a:p>
          <a:p>
            <a:pPr marL="228600" indent="-228600">
              <a:buFontTx/>
              <a:buAutoNum type="arabicPeriod"/>
            </a:pPr>
            <a:r>
              <a:rPr lang="en-IE" dirty="0"/>
              <a:t>What does this word/term mean to you?</a:t>
            </a:r>
          </a:p>
          <a:p>
            <a:pPr marL="228600" indent="-228600">
              <a:buFontTx/>
              <a:buAutoNum type="arabicPeriod"/>
            </a:pPr>
            <a:r>
              <a:rPr lang="en-IE" dirty="0"/>
              <a:t>How are you as young people doing this now in our own life?</a:t>
            </a:r>
          </a:p>
          <a:p>
            <a:pPr marL="228600" indent="-228600">
              <a:buFontTx/>
              <a:buAutoNum type="arabicPeriod"/>
            </a:pPr>
            <a:r>
              <a:rPr lang="en-IE" dirty="0"/>
              <a:t>How could you do more?</a:t>
            </a:r>
          </a:p>
          <a:p>
            <a:pPr marL="228600" indent="-228600">
              <a:buFontTx/>
              <a:buAutoNum type="arabicPeriod"/>
            </a:pPr>
            <a:r>
              <a:rPr lang="en-IE" dirty="0"/>
              <a:t>What about your local parish? Is the word/term you’re looking at relevant to how you could help in your local parish? In what way is it relevant? In what way is it not?</a:t>
            </a:r>
          </a:p>
          <a:p>
            <a:pPr marL="228600" indent="-228600">
              <a:buFontTx/>
              <a:buAutoNum type="arabicPeriod"/>
            </a:pPr>
            <a:endParaRPr lang="en-IE" dirty="0"/>
          </a:p>
          <a:p>
            <a:pPr marL="0" indent="0">
              <a:buFontTx/>
              <a:buNone/>
            </a:pPr>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12</a:t>
            </a:fld>
            <a:endParaRPr lang="en-IE"/>
          </a:p>
        </p:txBody>
      </p:sp>
    </p:spTree>
    <p:extLst>
      <p:ext uri="{BB962C8B-B14F-4D97-AF65-F5344CB8AC3E}">
        <p14:creationId xmlns:p14="http://schemas.microsoft.com/office/powerpoint/2010/main" val="308143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https://</a:t>
            </a:r>
            <a:r>
              <a:rPr lang="en-GB" dirty="0" err="1"/>
              <a:t>www.youtube.com</a:t>
            </a:r>
            <a:r>
              <a:rPr lang="en-GB" dirty="0"/>
              <a:t>/</a:t>
            </a:r>
            <a:r>
              <a:rPr lang="en-GB" dirty="0" err="1"/>
              <a:t>watch?v</a:t>
            </a:r>
            <a:r>
              <a:rPr lang="en-GB" dirty="0"/>
              <a:t>=wn741o80SmY</a:t>
            </a:r>
          </a:p>
          <a:p>
            <a:endParaRPr lang="en-GB" dirty="0"/>
          </a:p>
          <a:p>
            <a:r>
              <a:rPr lang="en-IE" dirty="0"/>
              <a:t>Use these higher and lower order questions to help unpack this video:</a:t>
            </a:r>
          </a:p>
          <a:p>
            <a:endParaRPr lang="en-IE" dirty="0"/>
          </a:p>
          <a:p>
            <a:pPr marL="228600" indent="-228600">
              <a:buAutoNum type="arabicPeriod"/>
            </a:pPr>
            <a:r>
              <a:rPr lang="en-IE" dirty="0"/>
              <a:t>What kinds of things can young people do in their parish to get the Award shown in the video?</a:t>
            </a:r>
          </a:p>
          <a:p>
            <a:pPr marL="228600" indent="-228600">
              <a:buAutoNum type="arabicPeriod"/>
            </a:pPr>
            <a:r>
              <a:rPr lang="en-IE" dirty="0"/>
              <a:t>What other kinds of things can they do as part of their social outreach?</a:t>
            </a:r>
          </a:p>
          <a:p>
            <a:pPr marL="228600" indent="-228600">
              <a:buAutoNum type="arabicPeriod"/>
            </a:pPr>
            <a:r>
              <a:rPr lang="en-IE" dirty="0"/>
              <a:t>What do young people get at the end of doing the Award?</a:t>
            </a:r>
          </a:p>
          <a:p>
            <a:pPr marL="228600" indent="-228600">
              <a:buAutoNum type="arabicPeriod"/>
            </a:pPr>
            <a:r>
              <a:rPr lang="en-IE" dirty="0"/>
              <a:t>Who is the Award named after?</a:t>
            </a:r>
          </a:p>
          <a:p>
            <a:pPr marL="228600" indent="-228600">
              <a:buAutoNum type="arabicPeriod"/>
            </a:pPr>
            <a:r>
              <a:rPr lang="en-IE" dirty="0"/>
              <a:t>What are the benefits of doing the Award according to the two young people interviewed?</a:t>
            </a:r>
          </a:p>
          <a:p>
            <a:pPr marL="228600" indent="-228600">
              <a:buAutoNum type="arabicPeriod"/>
            </a:pPr>
            <a:r>
              <a:rPr lang="en-IE" dirty="0"/>
              <a:t>Look back at the four terms we explored. How might doing the John Paul II Awards help in terms of well-being and working and being part of your faith community? The terms were as follows:</a:t>
            </a:r>
          </a:p>
          <a:p>
            <a:pPr marL="628650" lvl="1" indent="-171450">
              <a:buFontTx/>
              <a:buChar char="-"/>
            </a:pPr>
            <a:r>
              <a:rPr lang="en-IE" dirty="0"/>
              <a:t>Take Notice</a:t>
            </a:r>
          </a:p>
          <a:p>
            <a:pPr marL="628650" lvl="1" indent="-171450">
              <a:buFontTx/>
              <a:buChar char="-"/>
            </a:pPr>
            <a:r>
              <a:rPr lang="en-IE" dirty="0"/>
              <a:t>Connect</a:t>
            </a:r>
          </a:p>
          <a:p>
            <a:pPr marL="628650" lvl="1" indent="-171450">
              <a:buFontTx/>
              <a:buChar char="-"/>
            </a:pPr>
            <a:r>
              <a:rPr lang="en-IE" dirty="0"/>
              <a:t>Give</a:t>
            </a:r>
          </a:p>
          <a:p>
            <a:pPr marL="628650" lvl="1" indent="-171450">
              <a:buFontTx/>
              <a:buChar char="-"/>
            </a:pPr>
            <a:r>
              <a:rPr lang="en-IE" dirty="0"/>
              <a:t>Keep Learning</a:t>
            </a:r>
          </a:p>
          <a:p>
            <a:pPr marL="228600" indent="-228600">
              <a:buAutoNum type="arabicPeriod"/>
            </a:pPr>
            <a:r>
              <a:rPr lang="en-IE" dirty="0"/>
              <a:t>Who would you contact if you wanted to help out in your local parish community?</a:t>
            </a:r>
          </a:p>
          <a:p>
            <a:pPr marL="228600" indent="-228600">
              <a:buAutoNum type="arabicPeriod"/>
            </a:pPr>
            <a:endParaRPr lang="en-IE" dirty="0"/>
          </a:p>
          <a:p>
            <a:pPr marL="0" indent="0">
              <a:buNone/>
            </a:pPr>
            <a:r>
              <a:rPr lang="en-IE" dirty="0"/>
              <a:t>Note: </a:t>
            </a:r>
            <a:r>
              <a:rPr lang="en-IE" i="0" dirty="0"/>
              <a:t>Your school may do the John Paul II Awards. If so, you can speak directly to this experience. Depending on your group, you might discuss how class members have helped out in their parish in the past and continue to do so.</a:t>
            </a:r>
          </a:p>
        </p:txBody>
      </p:sp>
      <p:sp>
        <p:nvSpPr>
          <p:cNvPr id="4" name="Slide Number Placeholder 3"/>
          <p:cNvSpPr>
            <a:spLocks noGrp="1"/>
          </p:cNvSpPr>
          <p:nvPr>
            <p:ph type="sldNum" sz="quarter" idx="5"/>
          </p:nvPr>
        </p:nvSpPr>
        <p:spPr/>
        <p:txBody>
          <a:bodyPr/>
          <a:lstStyle/>
          <a:p>
            <a:fld id="{C8DC57A8-AE18-4654-B6AF-04B3577165BE}" type="slidenum">
              <a:rPr lang="en-IE" smtClean="0"/>
              <a:t>13</a:t>
            </a:fld>
            <a:endParaRPr lang="en-IE"/>
          </a:p>
        </p:txBody>
      </p:sp>
    </p:spTree>
    <p:extLst>
      <p:ext uri="{BB962C8B-B14F-4D97-AF65-F5344CB8AC3E}">
        <p14:creationId xmlns:p14="http://schemas.microsoft.com/office/powerpoint/2010/main" val="262651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How do we feel about climate change and our relationship with planet Earth?</a:t>
            </a:r>
          </a:p>
        </p:txBody>
      </p:sp>
      <p:sp>
        <p:nvSpPr>
          <p:cNvPr id="4" name="Slide Number Placeholder 3"/>
          <p:cNvSpPr>
            <a:spLocks noGrp="1"/>
          </p:cNvSpPr>
          <p:nvPr>
            <p:ph type="sldNum" sz="quarter" idx="5"/>
          </p:nvPr>
        </p:nvSpPr>
        <p:spPr/>
        <p:txBody>
          <a:bodyPr/>
          <a:lstStyle/>
          <a:p>
            <a:fld id="{C8DC57A8-AE18-4654-B6AF-04B3577165BE}" type="slidenum">
              <a:rPr lang="en-IE" smtClean="0"/>
              <a:t>14</a:t>
            </a:fld>
            <a:endParaRPr lang="en-IE"/>
          </a:p>
        </p:txBody>
      </p:sp>
    </p:spTree>
    <p:extLst>
      <p:ext uri="{BB962C8B-B14F-4D97-AF65-F5344CB8AC3E}">
        <p14:creationId xmlns:p14="http://schemas.microsoft.com/office/powerpoint/2010/main" val="110738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Explore what this quotation might mean.</a:t>
            </a:r>
          </a:p>
          <a:p>
            <a:endParaRPr lang="en-IE" dirty="0"/>
          </a:p>
          <a:p>
            <a:r>
              <a:rPr lang="en-IE" dirty="0"/>
              <a:t>You might spend a few moments in discussion using the following questions:</a:t>
            </a:r>
          </a:p>
          <a:p>
            <a:endParaRPr lang="en-IE" dirty="0"/>
          </a:p>
          <a:p>
            <a:r>
              <a:rPr lang="en-IE" dirty="0"/>
              <a:t>What is the difference or similarity between listening to your call to a vocation and a career choice? Is there a difference?</a:t>
            </a:r>
          </a:p>
        </p:txBody>
      </p:sp>
      <p:sp>
        <p:nvSpPr>
          <p:cNvPr id="4" name="Slide Number Placeholder 3"/>
          <p:cNvSpPr>
            <a:spLocks noGrp="1"/>
          </p:cNvSpPr>
          <p:nvPr>
            <p:ph type="sldNum" sz="quarter" idx="5"/>
          </p:nvPr>
        </p:nvSpPr>
        <p:spPr/>
        <p:txBody>
          <a:bodyPr/>
          <a:lstStyle/>
          <a:p>
            <a:fld id="{C8DC57A8-AE18-4654-B6AF-04B3577165BE}" type="slidenum">
              <a:rPr lang="en-IE" smtClean="0"/>
              <a:t>15</a:t>
            </a:fld>
            <a:endParaRPr lang="en-IE"/>
          </a:p>
        </p:txBody>
      </p:sp>
    </p:spTree>
    <p:extLst>
      <p:ext uri="{BB962C8B-B14F-4D97-AF65-F5344CB8AC3E}">
        <p14:creationId xmlns:p14="http://schemas.microsoft.com/office/powerpoint/2010/main" val="273112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We are all called to holiness, but that holiness can take on different expressions depending on the specific call we’ve been given:</a:t>
            </a:r>
          </a:p>
          <a:p>
            <a:pPr marL="171450" indent="-171450">
              <a:buFontTx/>
              <a:buChar char="-"/>
            </a:pPr>
            <a:r>
              <a:rPr lang="en-IE" dirty="0"/>
              <a:t>Single Life</a:t>
            </a:r>
          </a:p>
          <a:p>
            <a:pPr marL="171450" indent="-171450">
              <a:buFontTx/>
              <a:buChar char="-"/>
            </a:pPr>
            <a:r>
              <a:rPr lang="en-IE" dirty="0"/>
              <a:t>Priesthood</a:t>
            </a:r>
          </a:p>
          <a:p>
            <a:pPr marL="171450" indent="-171450">
              <a:buFontTx/>
              <a:buChar char="-"/>
            </a:pPr>
            <a:r>
              <a:rPr lang="en-IE" dirty="0"/>
              <a:t>Married Life</a:t>
            </a:r>
          </a:p>
          <a:p>
            <a:pPr marL="171450" indent="-171450">
              <a:buFontTx/>
              <a:buChar char="-"/>
            </a:pPr>
            <a:r>
              <a:rPr lang="en-IE" dirty="0"/>
              <a:t>Religious Life</a:t>
            </a:r>
          </a:p>
          <a:p>
            <a:pPr marL="171450" indent="-171450">
              <a:buFontTx/>
              <a:buChar char="-"/>
            </a:pPr>
            <a:endParaRPr lang="en-IE" dirty="0"/>
          </a:p>
          <a:p>
            <a:pPr marL="0" indent="0">
              <a:buFontTx/>
              <a:buNone/>
            </a:pPr>
            <a:r>
              <a:rPr lang="en-IE" dirty="0"/>
              <a:t>(</a:t>
            </a:r>
            <a:r>
              <a:rPr lang="en-IE" i="0" dirty="0"/>
              <a:t>You can spend some time explaining the differences here and getting the students’ sense of the differences. What’s important is to land on a sense that each is important and each has a role to play.)</a:t>
            </a:r>
          </a:p>
          <a:p>
            <a:pPr marL="0" indent="0">
              <a:buFontTx/>
              <a:buNone/>
            </a:pPr>
            <a:endParaRPr lang="en-IE" dirty="0"/>
          </a:p>
          <a:p>
            <a:pPr marL="0" indent="0">
              <a:buFontTx/>
              <a:buNone/>
            </a:pPr>
            <a:r>
              <a:rPr lang="en-IE" dirty="0"/>
              <a:t>In addition, even within those four specific expressions of holiness, we are further called to explore what specifically that might look like, for example within priesthood, is it diocesan priesthood, or is it a vocation within a religious order?  And even within that might be a particular role you’re called to, for example in religious life to be a religious sister or brother working in education or in health care.</a:t>
            </a:r>
          </a:p>
          <a:p>
            <a:pPr marL="0" indent="0">
              <a:buFontTx/>
              <a:buNone/>
            </a:pPr>
            <a:endParaRPr lang="en-IE" dirty="0"/>
          </a:p>
          <a:p>
            <a:pPr marL="0" indent="0">
              <a:buFontTx/>
              <a:buNone/>
            </a:pPr>
            <a:r>
              <a:rPr lang="en-IE" dirty="0"/>
              <a:t>Here is a short summary of the four types of vocations (from the Archdiocese of Chicago website, https://vocations.archchicago.org/what-is-a-vocation):</a:t>
            </a:r>
          </a:p>
          <a:p>
            <a:pPr marL="0" indent="0">
              <a:buFontTx/>
              <a:buNone/>
            </a:pPr>
            <a:endParaRPr lang="en-IE" dirty="0"/>
          </a:p>
          <a:p>
            <a:pPr marL="0" indent="0">
              <a:buFontTx/>
              <a:buNone/>
            </a:pPr>
            <a:r>
              <a:rPr lang="en-IE" dirty="0"/>
              <a:t>(If you have more time and think your students would respond well to it, there’s a video from this </a:t>
            </a:r>
            <a:r>
              <a:rPr lang="en-IE" dirty="0" err="1"/>
              <a:t>websitethat</a:t>
            </a:r>
            <a:r>
              <a:rPr lang="en-IE" dirty="0"/>
              <a:t> explains vocation within the context of the universal call to holiness, available at https://youtu.be/fWxnG-O7OvY. You can use that to supplement this section.)</a:t>
            </a:r>
          </a:p>
          <a:p>
            <a:pPr marL="0" indent="0">
              <a:buFontTx/>
              <a:buNone/>
            </a:pPr>
            <a:endParaRPr lang="en-IE" dirty="0"/>
          </a:p>
          <a:p>
            <a:pPr lvl="1" algn="l" fontAlgn="base"/>
            <a:r>
              <a:rPr lang="en-GB" b="0" i="0" dirty="0">
                <a:solidFill>
                  <a:srgbClr val="000000"/>
                </a:solidFill>
                <a:effectLst/>
                <a:latin typeface="Alright Sans CE Lt"/>
              </a:rPr>
              <a:t>Through the sacrament of baptism, we all have one calling in our lives: holiness. This means following Jesus to the best of our abilities. However, holiness will look different depending on one’s specific vocation. It’s important to listen and recognize the signs that determine how one answers and finds a place in life. There are four distinct types of vocations in the Church. </a:t>
            </a:r>
          </a:p>
          <a:p>
            <a:pPr lvl="1" algn="l">
              <a:buFont typeface="Arial" panose="020B0604020202020204" pitchFamily="34" charset="0"/>
              <a:buChar char="•"/>
            </a:pPr>
            <a:r>
              <a:rPr lang="en-GB" b="0" i="0" dirty="0">
                <a:solidFill>
                  <a:srgbClr val="000000"/>
                </a:solidFill>
                <a:effectLst/>
                <a:latin typeface="Alright Sans CE Bd"/>
              </a:rPr>
              <a:t> Religious Life</a:t>
            </a:r>
            <a:r>
              <a:rPr lang="en-GB" b="0" i="0" dirty="0">
                <a:solidFill>
                  <a:srgbClr val="000000"/>
                </a:solidFill>
                <a:effectLst/>
                <a:latin typeface="Alright Sans CE Lt"/>
              </a:rPr>
              <a:t> – Commitment in life to live as Christ lived through vows of poverty, chastity and obedience.</a:t>
            </a:r>
          </a:p>
          <a:p>
            <a:pPr lvl="1" algn="l">
              <a:buFont typeface="Arial" panose="020B0604020202020204" pitchFamily="34" charset="0"/>
              <a:buChar char="•"/>
            </a:pPr>
            <a:r>
              <a:rPr lang="en-GB" b="0" i="0" dirty="0">
                <a:solidFill>
                  <a:srgbClr val="000000"/>
                </a:solidFill>
                <a:effectLst/>
                <a:latin typeface="Alright Sans CE Bd"/>
              </a:rPr>
              <a:t> Priesthood</a:t>
            </a:r>
            <a:r>
              <a:rPr lang="en-GB" b="0" i="0" dirty="0">
                <a:solidFill>
                  <a:srgbClr val="000000"/>
                </a:solidFill>
                <a:effectLst/>
                <a:latin typeface="Alright Sans CE Lt"/>
              </a:rPr>
              <a:t> – Conformed to Jesus Christ through the sacrament of holy orders, priests are called to be chosen instruments in the world.</a:t>
            </a:r>
          </a:p>
          <a:p>
            <a:pPr lvl="1" algn="l">
              <a:buFont typeface="Arial" panose="020B0604020202020204" pitchFamily="34" charset="0"/>
              <a:buChar char="•"/>
            </a:pPr>
            <a:r>
              <a:rPr lang="en-GB" b="0" i="0" dirty="0">
                <a:solidFill>
                  <a:srgbClr val="000000"/>
                </a:solidFill>
                <a:effectLst/>
                <a:latin typeface="Alright Sans CE Bd"/>
              </a:rPr>
              <a:t> Married Life</a:t>
            </a:r>
            <a:r>
              <a:rPr lang="en-GB" b="0" i="0" dirty="0">
                <a:solidFill>
                  <a:srgbClr val="000000"/>
                </a:solidFill>
                <a:effectLst/>
                <a:latin typeface="Alright Sans CE Lt"/>
              </a:rPr>
              <a:t> – Faithful commitment to each other consecrated by the sacrament of holy matrimony, they strive to please God through their devotion to each other and building a faith driven family. </a:t>
            </a:r>
          </a:p>
          <a:p>
            <a:pPr lvl="1" algn="l">
              <a:buFont typeface="Arial" panose="020B0604020202020204" pitchFamily="34" charset="0"/>
              <a:buChar char="•"/>
            </a:pPr>
            <a:r>
              <a:rPr lang="en-GB" b="0" i="0" dirty="0">
                <a:solidFill>
                  <a:srgbClr val="000000"/>
                </a:solidFill>
                <a:effectLst/>
                <a:latin typeface="Alright Sans CE Bd"/>
              </a:rPr>
              <a:t> Single Life</a:t>
            </a:r>
            <a:r>
              <a:rPr lang="en-GB" b="0" i="0" dirty="0">
                <a:solidFill>
                  <a:srgbClr val="000000"/>
                </a:solidFill>
                <a:effectLst/>
                <a:latin typeface="Alright Sans CE Lt"/>
              </a:rPr>
              <a:t> – Commit in life to serve others in their work and prayer. </a:t>
            </a:r>
          </a:p>
        </p:txBody>
      </p:sp>
      <p:sp>
        <p:nvSpPr>
          <p:cNvPr id="4" name="Slide Number Placeholder 3"/>
          <p:cNvSpPr>
            <a:spLocks noGrp="1"/>
          </p:cNvSpPr>
          <p:nvPr>
            <p:ph type="sldNum" sz="quarter" idx="5"/>
          </p:nvPr>
        </p:nvSpPr>
        <p:spPr/>
        <p:txBody>
          <a:bodyPr/>
          <a:lstStyle/>
          <a:p>
            <a:fld id="{C8DC57A8-AE18-4654-B6AF-04B3577165BE}" type="slidenum">
              <a:rPr lang="en-IE" smtClean="0"/>
              <a:t>16</a:t>
            </a:fld>
            <a:endParaRPr lang="en-IE"/>
          </a:p>
        </p:txBody>
      </p:sp>
    </p:spTree>
    <p:extLst>
      <p:ext uri="{BB962C8B-B14F-4D97-AF65-F5344CB8AC3E}">
        <p14:creationId xmlns:p14="http://schemas.microsoft.com/office/powerpoint/2010/main" val="311221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https://youtu.be/JeOUMeLKQRQ</a:t>
            </a:r>
          </a:p>
          <a:p>
            <a:endParaRPr lang="en-IE" dirty="0"/>
          </a:p>
          <a:p>
            <a:r>
              <a:rPr lang="en-IE" dirty="0"/>
              <a:t>Work sheet text:</a:t>
            </a:r>
          </a:p>
          <a:p>
            <a:endParaRPr lang="en-IE" dirty="0"/>
          </a:p>
          <a:p>
            <a:r>
              <a:rPr lang="en-IE" dirty="0"/>
              <a:t>Give the questions out in advance as the video is playing and allow the students to complete the questions as they watch the video. (Question 4 – 6 can be answered on completion of the video as they will require more thinking time.) Allow the students to share their answers in pairs.</a:t>
            </a:r>
          </a:p>
          <a:p>
            <a:endParaRPr lang="en-IE" dirty="0"/>
          </a:p>
          <a:p>
            <a:pPr marL="228600" indent="-228600">
              <a:buAutoNum type="arabicPeriod"/>
            </a:pPr>
            <a:r>
              <a:rPr lang="en-IE" dirty="0"/>
              <a:t>What is World Youth Day?</a:t>
            </a:r>
          </a:p>
          <a:p>
            <a:pPr marL="228600" indent="-228600">
              <a:buAutoNum type="arabicPeriod"/>
            </a:pPr>
            <a:r>
              <a:rPr lang="en-IE" dirty="0"/>
              <a:t>What kind of fair was held in the centre of Lisbon as part of World Youth Day?</a:t>
            </a:r>
          </a:p>
          <a:p>
            <a:pPr marL="228600" indent="-228600">
              <a:buAutoNum type="arabicPeriod"/>
            </a:pPr>
            <a:r>
              <a:rPr lang="en-IE" dirty="0"/>
              <a:t>What does the word ‘Vocation’ mean?  How it is connected to baptism?</a:t>
            </a:r>
          </a:p>
          <a:p>
            <a:pPr marL="228600" indent="-228600">
              <a:buAutoNum type="arabicPeriod"/>
            </a:pPr>
            <a:r>
              <a:rPr lang="en-IE" dirty="0"/>
              <a:t>What words would you use to describe the attitude of the young people to their faith in this short video?</a:t>
            </a:r>
          </a:p>
          <a:p>
            <a:pPr marL="228600" indent="-228600">
              <a:buAutoNum type="arabicPeriod"/>
            </a:pPr>
            <a:r>
              <a:rPr lang="en-IE" dirty="0"/>
              <a:t>What is Pope Francis’ key message on vocation? Where does it begin?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dirty="0"/>
              <a:t>The word ‘discernment’ is often used when people talk about finding their calling. After watching this video, what do you think this word means in the context of what the video is saying about finding your vocation?</a:t>
            </a:r>
          </a:p>
          <a:p>
            <a:pPr marL="0" indent="0">
              <a:buNone/>
            </a:pPr>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17</a:t>
            </a:fld>
            <a:endParaRPr lang="en-IE"/>
          </a:p>
        </p:txBody>
      </p:sp>
    </p:spTree>
    <p:extLst>
      <p:ext uri="{BB962C8B-B14F-4D97-AF65-F5344CB8AC3E}">
        <p14:creationId xmlns:p14="http://schemas.microsoft.com/office/powerpoint/2010/main" val="407689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0F0F0F"/>
                </a:solidFill>
                <a:effectLst/>
                <a:latin typeface="YouTube Sans"/>
              </a:rPr>
              <a:t>Fr Philip Mulryne OP video available at: https://www.youtube.com/watch?v=sJ4NnPz-sZM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solidFill>
                <a:srgbClr val="0F0F0F"/>
              </a:solidFill>
              <a:effectLst/>
              <a:latin typeface="YouTub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0F0F0F"/>
                </a:solidFill>
                <a:effectLst/>
                <a:latin typeface="YouTube Sans"/>
              </a:rPr>
              <a:t>Introduce the video by exploring the difference here in Fr Philip’s life between having a career, in this case as a professional footballer, and a vocation, in this case as a Catholic priest.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b="0" i="0" dirty="0">
              <a:solidFill>
                <a:srgbClr val="0F0F0F"/>
              </a:solidFill>
              <a:effectLst/>
              <a:latin typeface="YouTub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b="0" i="0" dirty="0">
                <a:solidFill>
                  <a:srgbClr val="0F0F0F"/>
                </a:solidFill>
                <a:effectLst/>
                <a:latin typeface="YouTube Sans"/>
              </a:rPr>
              <a:t>After showing the video, ask students to discuss the following (either in small groups or as part of a larger group):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b="0" i="0" dirty="0">
                <a:solidFill>
                  <a:srgbClr val="0F0F0F"/>
                </a:solidFill>
                <a:effectLst/>
                <a:latin typeface="YouTube Sans"/>
              </a:rPr>
              <a:t>What words would you use to describe Fr Philip’s decision to follow his calling?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b="0" i="0" dirty="0">
                <a:solidFill>
                  <a:srgbClr val="0F0F0F"/>
                </a:solidFill>
                <a:effectLst/>
                <a:latin typeface="YouTube Sans"/>
              </a:rPr>
              <a:t>Was it a hard decision?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b="0" i="0" dirty="0">
                <a:solidFill>
                  <a:srgbClr val="0F0F0F"/>
                </a:solidFill>
                <a:effectLst/>
                <a:latin typeface="YouTube Sans"/>
              </a:rPr>
              <a:t>What helped him make that decision?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b="0" i="0" dirty="0">
                <a:solidFill>
                  <a:srgbClr val="0F0F0F"/>
                </a:solidFill>
                <a:effectLst/>
                <a:latin typeface="YouTube Sans"/>
              </a:rPr>
              <a:t>What benefits have come to him as a result of his answering of his call?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b="0" i="0" dirty="0">
                <a:solidFill>
                  <a:srgbClr val="0F0F0F"/>
                </a:solidFill>
                <a:effectLst/>
                <a:latin typeface="YouTube Sans"/>
              </a:rPr>
              <a:t>What benefits do priests bring to local community in terms of the work they do?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b="0" i="0" dirty="0">
                <a:solidFill>
                  <a:srgbClr val="0F0F0F"/>
                </a:solidFill>
                <a:effectLst/>
                <a:latin typeface="YouTube Sans"/>
              </a:rPr>
              <a:t>What age do you think is too young or too old to answer a religious vocation?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E" b="0" i="0" dirty="0">
                <a:solidFill>
                  <a:srgbClr val="0F0F0F"/>
                </a:solidFill>
                <a:effectLst/>
                <a:latin typeface="YouTube Sans"/>
              </a:rPr>
              <a:t>Do you know where someone might go to get more information if they were interested in becoming a religious sister or a priest?</a:t>
            </a:r>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18</a:t>
            </a:fld>
            <a:endParaRPr lang="en-IE"/>
          </a:p>
        </p:txBody>
      </p:sp>
    </p:spTree>
    <p:extLst>
      <p:ext uri="{BB962C8B-B14F-4D97-AF65-F5344CB8AC3E}">
        <p14:creationId xmlns:p14="http://schemas.microsoft.com/office/powerpoint/2010/main" val="152784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19</a:t>
            </a:fld>
            <a:endParaRPr lang="en-IE"/>
          </a:p>
        </p:txBody>
      </p:sp>
    </p:spTree>
    <p:extLst>
      <p:ext uri="{BB962C8B-B14F-4D97-AF65-F5344CB8AC3E}">
        <p14:creationId xmlns:p14="http://schemas.microsoft.com/office/powerpoint/2010/main" val="354287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Art activity (optional):</a:t>
            </a:r>
          </a:p>
          <a:p>
            <a:endParaRPr lang="en-IE" dirty="0"/>
          </a:p>
          <a:p>
            <a:r>
              <a:rPr lang="en-IE" dirty="0"/>
              <a:t>Ask students to take a few moments to respond to what they have learned about vocation and service (perhaps playing quiet music in the background).</a:t>
            </a:r>
          </a:p>
        </p:txBody>
      </p:sp>
      <p:sp>
        <p:nvSpPr>
          <p:cNvPr id="4" name="Slide Number Placeholder 3"/>
          <p:cNvSpPr>
            <a:spLocks noGrp="1"/>
          </p:cNvSpPr>
          <p:nvPr>
            <p:ph type="sldNum" sz="quarter" idx="5"/>
          </p:nvPr>
        </p:nvSpPr>
        <p:spPr/>
        <p:txBody>
          <a:bodyPr/>
          <a:lstStyle/>
          <a:p>
            <a:fld id="{C8DC57A8-AE18-4654-B6AF-04B3577165BE}" type="slidenum">
              <a:rPr lang="en-IE" smtClean="0"/>
              <a:t>20</a:t>
            </a:fld>
            <a:endParaRPr lang="en-IE"/>
          </a:p>
        </p:txBody>
      </p:sp>
    </p:spTree>
    <p:extLst>
      <p:ext uri="{BB962C8B-B14F-4D97-AF65-F5344CB8AC3E}">
        <p14:creationId xmlns:p14="http://schemas.microsoft.com/office/powerpoint/2010/main" val="297999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poem is </a:t>
            </a:r>
            <a:r>
              <a:rPr lang="en-US" dirty="0" err="1"/>
              <a:t>occassionally</a:t>
            </a:r>
            <a:r>
              <a:rPr lang="en-US" dirty="0"/>
              <a:t> attributed to St Thérèse of Lisieux, St Teresa of Ávila or poet Minnie Louise Haskins.</a:t>
            </a:r>
          </a:p>
        </p:txBody>
      </p:sp>
      <p:sp>
        <p:nvSpPr>
          <p:cNvPr id="4" name="Slide Number Placeholder 3"/>
          <p:cNvSpPr>
            <a:spLocks noGrp="1"/>
          </p:cNvSpPr>
          <p:nvPr>
            <p:ph type="sldNum" sz="quarter" idx="5"/>
          </p:nvPr>
        </p:nvSpPr>
        <p:spPr/>
        <p:txBody>
          <a:bodyPr/>
          <a:lstStyle/>
          <a:p>
            <a:fld id="{C8DC57A8-AE18-4654-B6AF-04B3577165BE}" type="slidenum">
              <a:rPr lang="en-IE" smtClean="0"/>
              <a:t>21</a:t>
            </a:fld>
            <a:endParaRPr lang="en-IE"/>
          </a:p>
        </p:txBody>
      </p:sp>
    </p:spTree>
    <p:extLst>
      <p:ext uri="{BB962C8B-B14F-4D97-AF65-F5344CB8AC3E}">
        <p14:creationId xmlns:p14="http://schemas.microsoft.com/office/powerpoint/2010/main" val="194566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It is important in exploring these questions to look at the ‘why’. We are called to take our calling to be part of a faith community seriously because of the belief that Christians have around the kingdom of God. In order to give witness to the kingdom, we are called to be our best and truest selves: to be who God meant us to be. In order words, it’s not just about personal fulfilment but about affecting change in our own lives, in the lives of others, in our communities, in the world and for the good of our common home.</a:t>
            </a:r>
          </a:p>
        </p:txBody>
      </p:sp>
      <p:sp>
        <p:nvSpPr>
          <p:cNvPr id="4" name="Slide Number Placeholder 3"/>
          <p:cNvSpPr>
            <a:spLocks noGrp="1"/>
          </p:cNvSpPr>
          <p:nvPr>
            <p:ph type="sldNum" sz="quarter" idx="5"/>
          </p:nvPr>
        </p:nvSpPr>
        <p:spPr/>
        <p:txBody>
          <a:bodyPr/>
          <a:lstStyle/>
          <a:p>
            <a:fld id="{C8DC57A8-AE18-4654-B6AF-04B3577165BE}" type="slidenum">
              <a:rPr lang="en-IE" smtClean="0"/>
              <a:t>3</a:t>
            </a:fld>
            <a:endParaRPr lang="en-IE"/>
          </a:p>
        </p:txBody>
      </p:sp>
    </p:spTree>
    <p:extLst>
      <p:ext uri="{BB962C8B-B14F-4D97-AF65-F5344CB8AC3E}">
        <p14:creationId xmlns:p14="http://schemas.microsoft.com/office/powerpoint/2010/main" val="5389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Settle the group as you would for any prayer service.</a:t>
            </a:r>
          </a:p>
          <a:p>
            <a:endParaRPr lang="en-IE" dirty="0"/>
          </a:p>
          <a:p>
            <a:r>
              <a:rPr lang="en-IE" dirty="0"/>
              <a:t>Begin with something like:</a:t>
            </a:r>
          </a:p>
          <a:p>
            <a:endParaRPr lang="en-IE" dirty="0"/>
          </a:p>
          <a:p>
            <a:r>
              <a:rPr lang="en-IE" dirty="0"/>
              <a:t>Modern culture influences us to ask ourselves if we important or popular or famous. Our faith asks us to answer with a resounding ‘yes’ to the question ‘Am I necessary?’ Each of us is absolutely necessary; each of us is totally unique and is a miracle. Because of this, we are all called to do something significant within our communities with the great gift we each are.</a:t>
            </a:r>
          </a:p>
        </p:txBody>
      </p:sp>
      <p:sp>
        <p:nvSpPr>
          <p:cNvPr id="4" name="Slide Number Placeholder 3"/>
          <p:cNvSpPr>
            <a:spLocks noGrp="1"/>
          </p:cNvSpPr>
          <p:nvPr>
            <p:ph type="sldNum" sz="quarter" idx="5"/>
          </p:nvPr>
        </p:nvSpPr>
        <p:spPr/>
        <p:txBody>
          <a:bodyPr/>
          <a:lstStyle/>
          <a:p>
            <a:fld id="{C8DC57A8-AE18-4654-B6AF-04B3577165BE}" type="slidenum">
              <a:rPr lang="en-IE" smtClean="0"/>
              <a:t>4</a:t>
            </a:fld>
            <a:endParaRPr lang="en-IE"/>
          </a:p>
        </p:txBody>
      </p:sp>
    </p:spTree>
    <p:extLst>
      <p:ext uri="{BB962C8B-B14F-4D97-AF65-F5344CB8AC3E}">
        <p14:creationId xmlns:p14="http://schemas.microsoft.com/office/powerpoint/2010/main" val="159553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Pope Benedict answers the question very clearly: ‘We are not some casual and meaningless product of evolution. Each of us is the result of a thought of God.’</a:t>
            </a:r>
          </a:p>
          <a:p>
            <a:endParaRPr lang="en-IE" dirty="0"/>
          </a:p>
          <a:p>
            <a:r>
              <a:rPr lang="en-IE" dirty="0"/>
              <a:t>We are each of us absolutely necessary. But what is it that we are necessary for? We can’t find that answer in noise or on our own; we can only come to an awareness of what it is we’re called to do with our lives in deep stillness because it is in deep stillness we meet God.</a:t>
            </a:r>
          </a:p>
        </p:txBody>
      </p:sp>
      <p:sp>
        <p:nvSpPr>
          <p:cNvPr id="4" name="Slide Number Placeholder 3"/>
          <p:cNvSpPr>
            <a:spLocks noGrp="1"/>
          </p:cNvSpPr>
          <p:nvPr>
            <p:ph type="sldNum" sz="quarter" idx="5"/>
          </p:nvPr>
        </p:nvSpPr>
        <p:spPr/>
        <p:txBody>
          <a:bodyPr/>
          <a:lstStyle/>
          <a:p>
            <a:fld id="{C8DC57A8-AE18-4654-B6AF-04B3577165BE}" type="slidenum">
              <a:rPr lang="en-IE" smtClean="0"/>
              <a:t>5</a:t>
            </a:fld>
            <a:endParaRPr lang="en-IE"/>
          </a:p>
        </p:txBody>
      </p:sp>
    </p:spTree>
    <p:extLst>
      <p:ext uri="{BB962C8B-B14F-4D97-AF65-F5344CB8AC3E}">
        <p14:creationId xmlns:p14="http://schemas.microsoft.com/office/powerpoint/2010/main" val="2615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a:p>
            <a:r>
              <a:rPr lang="en-IE" dirty="0"/>
              <a:t>This is a beautiful hymn by the musician Travis Green.</a:t>
            </a:r>
          </a:p>
          <a:p>
            <a:endParaRPr lang="en-IE" dirty="0"/>
          </a:p>
          <a:p>
            <a:r>
              <a:rPr lang="en-IE" dirty="0"/>
              <a:t>See: https://www.youtube.com/watch?v=qjl7X-N6_do.</a:t>
            </a:r>
          </a:p>
          <a:p>
            <a:endParaRPr lang="en-IE" dirty="0"/>
          </a:p>
          <a:p>
            <a:r>
              <a:rPr lang="en-IE" dirty="0"/>
              <a:t>Let’s listen and begin to enter into that quiet place where we can begin to answer the question, ‘What am I being called to do with the miracle that is my own very unique life and all the gifts that I have been given?’</a:t>
            </a:r>
          </a:p>
        </p:txBody>
      </p:sp>
      <p:sp>
        <p:nvSpPr>
          <p:cNvPr id="4" name="Slide Number Placeholder 3"/>
          <p:cNvSpPr>
            <a:spLocks noGrp="1"/>
          </p:cNvSpPr>
          <p:nvPr>
            <p:ph type="sldNum" sz="quarter" idx="5"/>
          </p:nvPr>
        </p:nvSpPr>
        <p:spPr/>
        <p:txBody>
          <a:bodyPr/>
          <a:lstStyle/>
          <a:p>
            <a:fld id="{C8DC57A8-AE18-4654-B6AF-04B3577165BE}" type="slidenum">
              <a:rPr lang="en-IE" smtClean="0"/>
              <a:t>6</a:t>
            </a:fld>
            <a:endParaRPr lang="en-IE"/>
          </a:p>
        </p:txBody>
      </p:sp>
    </p:spTree>
    <p:extLst>
      <p:ext uri="{BB962C8B-B14F-4D97-AF65-F5344CB8AC3E}">
        <p14:creationId xmlns:p14="http://schemas.microsoft.com/office/powerpoint/2010/main" val="300794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You might take a moment here to light a candle as part of the opening prayer and to have a moment of quiet.</a:t>
            </a:r>
          </a:p>
          <a:p>
            <a:endParaRPr lang="en-IE" dirty="0"/>
          </a:p>
          <a:p>
            <a:r>
              <a:rPr lang="en-IE" dirty="0"/>
              <a:t>‘We light this candle inviting us into an awareness that God guides us through our learning together today, inviting us into deep friendship and relationship with Father, Son and Spirit. It is in this relationship of love that we believe we will find our ultimate purpose, meaning and fulfilment. Lord be with each of these wonderful students in their learning. We make this prayer through Christ our Lord. Amen.’</a:t>
            </a:r>
          </a:p>
          <a:p>
            <a:endParaRPr lang="en-IE" dirty="0"/>
          </a:p>
          <a:p>
            <a:r>
              <a:rPr lang="en-IE" i="0" dirty="0"/>
              <a:t>(You can add your school crest here and say a few words about your school as a faith community that supports you as you discern what it is God is calling you to do with the miracle that is your life.)</a:t>
            </a:r>
          </a:p>
        </p:txBody>
      </p:sp>
      <p:sp>
        <p:nvSpPr>
          <p:cNvPr id="4" name="Slide Number Placeholder 3"/>
          <p:cNvSpPr>
            <a:spLocks noGrp="1"/>
          </p:cNvSpPr>
          <p:nvPr>
            <p:ph type="sldNum" sz="quarter" idx="5"/>
          </p:nvPr>
        </p:nvSpPr>
        <p:spPr/>
        <p:txBody>
          <a:bodyPr/>
          <a:lstStyle/>
          <a:p>
            <a:fld id="{C8DC57A8-AE18-4654-B6AF-04B3577165BE}" type="slidenum">
              <a:rPr lang="en-IE" smtClean="0"/>
              <a:t>7</a:t>
            </a:fld>
            <a:endParaRPr lang="en-IE"/>
          </a:p>
        </p:txBody>
      </p:sp>
    </p:spTree>
    <p:extLst>
      <p:ext uri="{BB962C8B-B14F-4D97-AF65-F5344CB8AC3E}">
        <p14:creationId xmlns:p14="http://schemas.microsoft.com/office/powerpoint/2010/main" val="101255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Video Link: https://youtu.be/rBPHUE961zI</a:t>
            </a:r>
          </a:p>
          <a:p>
            <a:endParaRPr lang="en-IE" i="1" dirty="0"/>
          </a:p>
          <a:p>
            <a:r>
              <a:rPr lang="en-IE" i="0" dirty="0"/>
              <a:t>You can share the text of this poem with students and get a student to read out the poem if you’d prefer.</a:t>
            </a:r>
          </a:p>
          <a:p>
            <a:endParaRPr lang="en-I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b="1" i="0" dirty="0">
                <a:solidFill>
                  <a:srgbClr val="0F0F0F"/>
                </a:solidFill>
                <a:effectLst/>
                <a:latin typeface="YouTube Sans"/>
              </a:rPr>
              <a:t>‘The Summer Day’ – Mary Oliver</a:t>
            </a:r>
          </a:p>
          <a:p>
            <a:r>
              <a:rPr lang="en-GB" i="0" dirty="0"/>
              <a:t>Who made the world?</a:t>
            </a:r>
          </a:p>
          <a:p>
            <a:r>
              <a:rPr lang="en-GB" i="0" dirty="0"/>
              <a:t>Who made the swan, and the black bear?</a:t>
            </a:r>
          </a:p>
          <a:p>
            <a:r>
              <a:rPr lang="en-GB" i="0" dirty="0"/>
              <a:t>Who made the grasshopper?</a:t>
            </a:r>
          </a:p>
          <a:p>
            <a:r>
              <a:rPr lang="en-GB" i="0" dirty="0"/>
              <a:t>This grasshopper, I mean--</a:t>
            </a:r>
          </a:p>
          <a:p>
            <a:r>
              <a:rPr lang="en-GB" i="0" dirty="0"/>
              <a:t>the one who has flung herself out of the grass,</a:t>
            </a:r>
          </a:p>
          <a:p>
            <a:r>
              <a:rPr lang="en-GB" i="0" dirty="0"/>
              <a:t>the one who is eating sugar out of my hand,</a:t>
            </a:r>
          </a:p>
          <a:p>
            <a:r>
              <a:rPr lang="en-GB" i="0" dirty="0"/>
              <a:t>who is moving her jaws back and forth instead of up and down --</a:t>
            </a:r>
          </a:p>
          <a:p>
            <a:r>
              <a:rPr lang="en-GB" i="0" dirty="0"/>
              <a:t>who is gazing around with her enormous and complicated eyes.</a:t>
            </a:r>
          </a:p>
          <a:p>
            <a:r>
              <a:rPr lang="en-GB" i="0" dirty="0"/>
              <a:t>Now she lifts her pale forearms and thoroughly washes her face.</a:t>
            </a:r>
          </a:p>
          <a:p>
            <a:r>
              <a:rPr lang="en-GB" i="0" dirty="0"/>
              <a:t>Now she snaps her wings open, and floats away.</a:t>
            </a:r>
          </a:p>
          <a:p>
            <a:r>
              <a:rPr lang="en-GB" i="0" dirty="0"/>
              <a:t>I don't know exactly what a prayer is.</a:t>
            </a:r>
          </a:p>
          <a:p>
            <a:r>
              <a:rPr lang="en-GB" i="0" dirty="0"/>
              <a:t>I do know how to pay attention, how to fall down</a:t>
            </a:r>
          </a:p>
          <a:p>
            <a:r>
              <a:rPr lang="en-GB" i="0" dirty="0"/>
              <a:t>into the grass, how to kneel down in the grass,</a:t>
            </a:r>
          </a:p>
          <a:p>
            <a:r>
              <a:rPr lang="en-GB" i="0" dirty="0"/>
              <a:t>how to be idle and blessed, how to stroll through the fields,</a:t>
            </a:r>
          </a:p>
          <a:p>
            <a:r>
              <a:rPr lang="en-GB" i="0" dirty="0"/>
              <a:t>which is what I have been doing all day.</a:t>
            </a:r>
          </a:p>
          <a:p>
            <a:r>
              <a:rPr lang="en-GB" i="0" dirty="0"/>
              <a:t>Tell me, what else should I have done?</a:t>
            </a:r>
          </a:p>
          <a:p>
            <a:r>
              <a:rPr lang="en-GB" i="0" dirty="0"/>
              <a:t>Doesn't everything die at last, and too soon?</a:t>
            </a:r>
          </a:p>
          <a:p>
            <a:r>
              <a:rPr lang="en-GB" i="0" dirty="0"/>
              <a:t>Tell me, what is it you plan to do</a:t>
            </a:r>
          </a:p>
          <a:p>
            <a:r>
              <a:rPr lang="en-GB" i="0" dirty="0"/>
              <a:t>With your one wild and precious life?</a:t>
            </a:r>
            <a:endParaRPr lang="en-IE" i="0" dirty="0"/>
          </a:p>
          <a:p>
            <a:endParaRPr lang="en-IE" i="0" dirty="0"/>
          </a:p>
          <a:p>
            <a:endParaRPr lang="en-IE" i="1" dirty="0"/>
          </a:p>
        </p:txBody>
      </p:sp>
      <p:sp>
        <p:nvSpPr>
          <p:cNvPr id="4" name="Slide Number Placeholder 3"/>
          <p:cNvSpPr>
            <a:spLocks noGrp="1"/>
          </p:cNvSpPr>
          <p:nvPr>
            <p:ph type="sldNum" sz="quarter" idx="5"/>
          </p:nvPr>
        </p:nvSpPr>
        <p:spPr/>
        <p:txBody>
          <a:bodyPr/>
          <a:lstStyle/>
          <a:p>
            <a:fld id="{C8DC57A8-AE18-4654-B6AF-04B3577165BE}" type="slidenum">
              <a:rPr lang="en-IE" smtClean="0"/>
              <a:t>8</a:t>
            </a:fld>
            <a:endParaRPr lang="en-IE"/>
          </a:p>
        </p:txBody>
      </p:sp>
    </p:spTree>
    <p:extLst>
      <p:ext uri="{BB962C8B-B14F-4D97-AF65-F5344CB8AC3E}">
        <p14:creationId xmlns:p14="http://schemas.microsoft.com/office/powerpoint/2010/main" val="1464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Provide cut out flash cards of each of these terms. Ask students to work together in small groups to define each of these words.</a:t>
            </a:r>
          </a:p>
          <a:p>
            <a:endParaRPr lang="en-IE" dirty="0"/>
          </a:p>
          <a:p>
            <a:r>
              <a:rPr lang="en-IE" dirty="0"/>
              <a:t>As a larger group, share these definitions. Unpack for a few moments any challenges around these words. (Re-assure students that we’ll be looking at them in greater detail and come back to them at the end of the class to explore further). However, obviously any one of these words could be a lesson in and of itself!</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10</a:t>
            </a:fld>
            <a:endParaRPr lang="en-IE"/>
          </a:p>
        </p:txBody>
      </p:sp>
    </p:spTree>
    <p:extLst>
      <p:ext uri="{BB962C8B-B14F-4D97-AF65-F5344CB8AC3E}">
        <p14:creationId xmlns:p14="http://schemas.microsoft.com/office/powerpoint/2010/main" val="9951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11</a:t>
            </a:fld>
            <a:endParaRPr lang="en-IE"/>
          </a:p>
        </p:txBody>
      </p:sp>
    </p:spTree>
    <p:extLst>
      <p:ext uri="{BB962C8B-B14F-4D97-AF65-F5344CB8AC3E}">
        <p14:creationId xmlns:p14="http://schemas.microsoft.com/office/powerpoint/2010/main" val="1226285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11/10/23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11/10/23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11/10/23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bsc2QkCC3uI?feature=oembe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wn741o80SmY?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JeOUMeLKQRQ?feature=oembed"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sJ4NnPz-sZM?feature=oembed"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qjl7X-N6_do?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rBPHUE961zI?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Catholic Schools – Communities of Service</a:t>
            </a:r>
          </a:p>
        </p:txBody>
      </p:sp>
      <p:sp>
        <p:nvSpPr>
          <p:cNvPr id="3" name="Subtitle 2"/>
          <p:cNvSpPr>
            <a:spLocks noGrp="1"/>
          </p:cNvSpPr>
          <p:nvPr>
            <p:ph type="subTitle" idx="1"/>
          </p:nvPr>
        </p:nvSpPr>
        <p:spPr/>
        <p:txBody>
          <a:bodyPr/>
          <a:lstStyle/>
          <a:p>
            <a:r>
              <a:rPr lang="en-US" dirty="0"/>
              <a:t>Friday: Service in our Faith Communities</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 before we do that let’s look at some important concepts we’ll be engaging with …</a:t>
            </a:r>
          </a:p>
        </p:txBody>
      </p:sp>
      <p:sp>
        <p:nvSpPr>
          <p:cNvPr id="4" name="Content Placeholder 3"/>
          <p:cNvSpPr>
            <a:spLocks noGrp="1"/>
          </p:cNvSpPr>
          <p:nvPr>
            <p:ph sz="half" idx="1"/>
          </p:nvPr>
        </p:nvSpPr>
        <p:spPr/>
        <p:txBody>
          <a:bodyPr/>
          <a:lstStyle/>
          <a:p>
            <a:pPr marL="0" indent="0">
              <a:buNone/>
            </a:pPr>
            <a:r>
              <a:rPr lang="en-US" dirty="0"/>
              <a:t>To the right are some of the terms we’ll be working with on this topic.</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371113562"/>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256B-ED22-4697-AE17-DA7F0F087334}"/>
              </a:ext>
            </a:extLst>
          </p:cNvPr>
          <p:cNvSpPr>
            <a:spLocks noGrp="1"/>
          </p:cNvSpPr>
          <p:nvPr>
            <p:ph type="title"/>
          </p:nvPr>
        </p:nvSpPr>
        <p:spPr/>
        <p:txBody>
          <a:bodyPr/>
          <a:lstStyle/>
          <a:p>
            <a:r>
              <a:rPr lang="en-IE" dirty="0"/>
              <a:t>Part 1</a:t>
            </a:r>
          </a:p>
        </p:txBody>
      </p:sp>
      <p:sp>
        <p:nvSpPr>
          <p:cNvPr id="3" name="Text Placeholder 2">
            <a:extLst>
              <a:ext uri="{FF2B5EF4-FFF2-40B4-BE49-F238E27FC236}">
                <a16:creationId xmlns:a16="http://schemas.microsoft.com/office/drawing/2014/main" id="{CE99FBE3-8277-46BB-BE61-22846564F057}"/>
              </a:ext>
            </a:extLst>
          </p:cNvPr>
          <p:cNvSpPr>
            <a:spLocks noGrp="1"/>
          </p:cNvSpPr>
          <p:nvPr>
            <p:ph type="body" idx="1"/>
          </p:nvPr>
        </p:nvSpPr>
        <p:spPr/>
        <p:txBody>
          <a:bodyPr/>
          <a:lstStyle/>
          <a:p>
            <a:r>
              <a:rPr lang="en-IE" dirty="0"/>
              <a:t>What can I do now in service of my faith community? And why should I?</a:t>
            </a:r>
          </a:p>
        </p:txBody>
      </p:sp>
    </p:spTree>
    <p:extLst>
      <p:ext uri="{BB962C8B-B14F-4D97-AF65-F5344CB8AC3E}">
        <p14:creationId xmlns:p14="http://schemas.microsoft.com/office/powerpoint/2010/main" val="32356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4158-7B1C-8936-B902-9FFBBE67FE8E}"/>
              </a:ext>
            </a:extLst>
          </p:cNvPr>
          <p:cNvSpPr>
            <a:spLocks noGrp="1"/>
          </p:cNvSpPr>
          <p:nvPr>
            <p:ph type="title"/>
          </p:nvPr>
        </p:nvSpPr>
        <p:spPr/>
        <p:txBody>
          <a:bodyPr/>
          <a:lstStyle/>
          <a:p>
            <a:r>
              <a:rPr lang="en-GB" dirty="0"/>
              <a:t>Well-being, purpose and connection</a:t>
            </a:r>
            <a:endParaRPr lang="en-IE" dirty="0"/>
          </a:p>
        </p:txBody>
      </p:sp>
      <p:pic>
        <p:nvPicPr>
          <p:cNvPr id="4" name="Online Media 3" title="the Five Ways to Wellbeing - Mental Health Ireland">
            <a:hlinkClick r:id="" action="ppaction://media"/>
            <a:extLst>
              <a:ext uri="{FF2B5EF4-FFF2-40B4-BE49-F238E27FC236}">
                <a16:creationId xmlns:a16="http://schemas.microsoft.com/office/drawing/2014/main" id="{0C84A4F8-F945-B13D-22B6-25B64B7DE62E}"/>
              </a:ext>
            </a:extLst>
          </p:cNvPr>
          <p:cNvPicPr>
            <a:picLocks noGrp="1" noRot="1" noChangeAspect="1"/>
          </p:cNvPicPr>
          <p:nvPr>
            <p:ph idx="1"/>
            <a:videoFile r:link="rId1"/>
          </p:nvPr>
        </p:nvPicPr>
        <p:blipFill>
          <a:blip r:embed="rId4"/>
          <a:stretch>
            <a:fillRect/>
          </a:stretch>
        </p:blipFill>
        <p:spPr>
          <a:xfrm>
            <a:off x="2352675" y="1752600"/>
            <a:ext cx="7485063" cy="4229100"/>
          </a:xfrm>
          <a:prstGeom prst="rect">
            <a:avLst/>
          </a:prstGeom>
        </p:spPr>
      </p:pic>
    </p:spTree>
    <p:extLst>
      <p:ext uri="{BB962C8B-B14F-4D97-AF65-F5344CB8AC3E}">
        <p14:creationId xmlns:p14="http://schemas.microsoft.com/office/powerpoint/2010/main" val="1910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8C28-0030-8AAD-B664-E2AEE690FD4B}"/>
              </a:ext>
            </a:extLst>
          </p:cNvPr>
          <p:cNvSpPr>
            <a:spLocks noGrp="1"/>
          </p:cNvSpPr>
          <p:nvPr>
            <p:ph type="title"/>
          </p:nvPr>
        </p:nvSpPr>
        <p:spPr/>
        <p:txBody>
          <a:bodyPr/>
          <a:lstStyle/>
          <a:p>
            <a:r>
              <a:rPr lang="en-GB" dirty="0"/>
              <a:t>For example – Service now</a:t>
            </a:r>
            <a:endParaRPr lang="en-IE" dirty="0"/>
          </a:p>
        </p:txBody>
      </p:sp>
      <p:pic>
        <p:nvPicPr>
          <p:cNvPr id="4" name="Online Media 3" title="Pope John Paul II Award - Participants Views">
            <a:hlinkClick r:id="" action="ppaction://media"/>
            <a:extLst>
              <a:ext uri="{FF2B5EF4-FFF2-40B4-BE49-F238E27FC236}">
                <a16:creationId xmlns:a16="http://schemas.microsoft.com/office/drawing/2014/main" id="{0F3ADE1E-64FD-FE2E-C8E4-ADEF64397EB1}"/>
              </a:ext>
            </a:extLst>
          </p:cNvPr>
          <p:cNvPicPr>
            <a:picLocks noGrp="1" noRot="1" noChangeAspect="1"/>
          </p:cNvPicPr>
          <p:nvPr>
            <p:ph idx="1"/>
            <a:videoFile r:link="rId1"/>
          </p:nvPr>
        </p:nvPicPr>
        <p:blipFill>
          <a:blip r:embed="rId4"/>
          <a:stretch>
            <a:fillRect/>
          </a:stretch>
        </p:blipFill>
        <p:spPr>
          <a:xfrm>
            <a:off x="2352675" y="1752600"/>
            <a:ext cx="7485063" cy="4229100"/>
          </a:xfrm>
          <a:prstGeom prst="rect">
            <a:avLst/>
          </a:prstGeom>
        </p:spPr>
      </p:pic>
    </p:spTree>
    <p:extLst>
      <p:ext uri="{BB962C8B-B14F-4D97-AF65-F5344CB8AC3E}">
        <p14:creationId xmlns:p14="http://schemas.microsoft.com/office/powerpoint/2010/main" val="15897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256B-ED22-4697-AE17-DA7F0F087334}"/>
              </a:ext>
            </a:extLst>
          </p:cNvPr>
          <p:cNvSpPr>
            <a:spLocks noGrp="1"/>
          </p:cNvSpPr>
          <p:nvPr>
            <p:ph type="title"/>
          </p:nvPr>
        </p:nvSpPr>
        <p:spPr/>
        <p:txBody>
          <a:bodyPr/>
          <a:lstStyle/>
          <a:p>
            <a:r>
              <a:rPr lang="en-IE" dirty="0"/>
              <a:t>Part 2</a:t>
            </a:r>
          </a:p>
        </p:txBody>
      </p:sp>
      <p:sp>
        <p:nvSpPr>
          <p:cNvPr id="3" name="Text Placeholder 2">
            <a:extLst>
              <a:ext uri="{FF2B5EF4-FFF2-40B4-BE49-F238E27FC236}">
                <a16:creationId xmlns:a16="http://schemas.microsoft.com/office/drawing/2014/main" id="{CE99FBE3-8277-46BB-BE61-22846564F057}"/>
              </a:ext>
            </a:extLst>
          </p:cNvPr>
          <p:cNvSpPr>
            <a:spLocks noGrp="1"/>
          </p:cNvSpPr>
          <p:nvPr>
            <p:ph type="body" idx="1"/>
          </p:nvPr>
        </p:nvSpPr>
        <p:spPr/>
        <p:txBody>
          <a:bodyPr/>
          <a:lstStyle/>
          <a:p>
            <a:r>
              <a:rPr lang="en-IE" dirty="0"/>
              <a:t>To what am I being called in the future?</a:t>
            </a:r>
          </a:p>
        </p:txBody>
      </p:sp>
    </p:spTree>
    <p:extLst>
      <p:ext uri="{BB962C8B-B14F-4D97-AF65-F5344CB8AC3E}">
        <p14:creationId xmlns:p14="http://schemas.microsoft.com/office/powerpoint/2010/main" val="18501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9C32-B260-CD8B-7264-118DD049B580}"/>
              </a:ext>
            </a:extLst>
          </p:cNvPr>
          <p:cNvSpPr>
            <a:spLocks noGrp="1"/>
          </p:cNvSpPr>
          <p:nvPr>
            <p:ph type="title"/>
          </p:nvPr>
        </p:nvSpPr>
        <p:spPr>
          <a:xfrm>
            <a:off x="1065212" y="304800"/>
            <a:ext cx="10058402" cy="1219200"/>
          </a:xfrm>
        </p:spPr>
        <p:txBody>
          <a:bodyPr anchor="b">
            <a:normAutofit/>
          </a:bodyPr>
          <a:lstStyle/>
          <a:p>
            <a:r>
              <a:rPr lang="en-GB" dirty="0"/>
              <a:t>Part 2 – Vocation	</a:t>
            </a:r>
            <a:endParaRPr lang="en-IE" dirty="0"/>
          </a:p>
        </p:txBody>
      </p:sp>
      <p:pic>
        <p:nvPicPr>
          <p:cNvPr id="2052" name="Picture 4">
            <a:extLst>
              <a:ext uri="{FF2B5EF4-FFF2-40B4-BE49-F238E27FC236}">
                <a16:creationId xmlns:a16="http://schemas.microsoft.com/office/drawing/2014/main" id="{C67B6E84-583A-B3CE-6A18-92D19E6D7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19" y="2063696"/>
            <a:ext cx="9286568" cy="3585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0673285A-F92D-7FA7-D713-ED752837F506}"/>
              </a:ext>
            </a:extLst>
          </p:cNvPr>
          <p:cNvSpPr>
            <a:spLocks noGrp="1"/>
          </p:cNvSpPr>
          <p:nvPr>
            <p:ph type="title"/>
          </p:nvPr>
        </p:nvSpPr>
        <p:spPr>
          <a:xfrm>
            <a:off x="1065212" y="304800"/>
            <a:ext cx="10058402" cy="1219200"/>
          </a:xfrm>
        </p:spPr>
        <p:txBody>
          <a:bodyPr/>
          <a:lstStyle/>
          <a:p>
            <a:r>
              <a:rPr lang="en-US" dirty="0"/>
              <a:t>‘Tell me what it is you plan to do with your one wild and precious life?’</a:t>
            </a:r>
          </a:p>
        </p:txBody>
      </p:sp>
      <p:pic>
        <p:nvPicPr>
          <p:cNvPr id="3074" name="Picture 2" descr="Picture">
            <a:extLst>
              <a:ext uri="{FF2B5EF4-FFF2-40B4-BE49-F238E27FC236}">
                <a16:creationId xmlns:a16="http://schemas.microsoft.com/office/drawing/2014/main" id="{16745F19-7161-C3E8-136E-BAB145EAF6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5214" y="2106930"/>
            <a:ext cx="10058400" cy="3520440"/>
          </a:xfrm>
          <a:prstGeom prst="rect">
            <a:avLst/>
          </a:prstGeom>
          <a:solidFill>
            <a:srgbClr val="FFFFFF"/>
          </a:solidFill>
        </p:spPr>
      </p:pic>
    </p:spTree>
    <p:extLst>
      <p:ext uri="{BB962C8B-B14F-4D97-AF65-F5344CB8AC3E}">
        <p14:creationId xmlns:p14="http://schemas.microsoft.com/office/powerpoint/2010/main" val="599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115410-E859-832E-2E66-AAD52DC652C7}"/>
              </a:ext>
            </a:extLst>
          </p:cNvPr>
          <p:cNvSpPr txBox="1"/>
          <p:nvPr/>
        </p:nvSpPr>
        <p:spPr>
          <a:xfrm>
            <a:off x="1243667" y="123735"/>
            <a:ext cx="10058402" cy="12192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IE" sz="3600" dirty="0">
                <a:solidFill>
                  <a:schemeClr val="tx1">
                    <a:lumMod val="50000"/>
                  </a:schemeClr>
                </a:solidFill>
                <a:latin typeface="+mj-lt"/>
                <a:ea typeface="+mj-ea"/>
                <a:cs typeface="+mj-cs"/>
              </a:rPr>
              <a:t>What about the future? A video from World Youth Day</a:t>
            </a:r>
          </a:p>
        </p:txBody>
      </p:sp>
      <p:pic>
        <p:nvPicPr>
          <p:cNvPr id="3" name="Online Media 2" title="WYD: A time to explore God's call">
            <a:hlinkClick r:id="" action="ppaction://media"/>
            <a:extLst>
              <a:ext uri="{FF2B5EF4-FFF2-40B4-BE49-F238E27FC236}">
                <a16:creationId xmlns:a16="http://schemas.microsoft.com/office/drawing/2014/main" id="{546B4D3F-8540-C462-C753-2375150BD07C}"/>
              </a:ext>
            </a:extLst>
          </p:cNvPr>
          <p:cNvPicPr>
            <a:picLocks noRot="1" noChangeAspect="1"/>
          </p:cNvPicPr>
          <p:nvPr>
            <a:videoFile r:link="rId1"/>
          </p:nvPr>
        </p:nvPicPr>
        <p:blipFill>
          <a:blip r:embed="rId4"/>
          <a:stretch>
            <a:fillRect/>
          </a:stretch>
        </p:blipFill>
        <p:spPr>
          <a:xfrm>
            <a:off x="0" y="2379776"/>
            <a:ext cx="12263284" cy="4492972"/>
          </a:xfrm>
          <a:prstGeom prst="rect">
            <a:avLst/>
          </a:prstGeom>
          <a:noFill/>
        </p:spPr>
      </p:pic>
      <p:sp>
        <p:nvSpPr>
          <p:cNvPr id="6" name="Title 5"/>
          <p:cNvSpPr>
            <a:spLocks noGrp="1"/>
          </p:cNvSpPr>
          <p:nvPr>
            <p:ph type="title"/>
          </p:nvPr>
        </p:nvSpPr>
        <p:spPr>
          <a:xfrm>
            <a:off x="1742287" y="-1385165"/>
            <a:ext cx="2181234" cy="414706"/>
          </a:xfrm>
        </p:spPr>
        <p:txBody>
          <a:bodyPr>
            <a:normAutofit/>
          </a:bodyPr>
          <a:lstStyle/>
          <a:p>
            <a:r>
              <a:rPr lang="en-US" sz="1600"/>
              <a:t>Changing times….</a:t>
            </a:r>
          </a:p>
        </p:txBody>
      </p:sp>
      <p:sp>
        <p:nvSpPr>
          <p:cNvPr id="12" name="TextBox 11">
            <a:extLst>
              <a:ext uri="{FF2B5EF4-FFF2-40B4-BE49-F238E27FC236}">
                <a16:creationId xmlns:a16="http://schemas.microsoft.com/office/drawing/2014/main" id="{F1A4F295-3376-4806-4200-F7F427BFD2E0}"/>
              </a:ext>
            </a:extLst>
          </p:cNvPr>
          <p:cNvSpPr txBox="1"/>
          <p:nvPr/>
        </p:nvSpPr>
        <p:spPr>
          <a:xfrm>
            <a:off x="2555454" y="1460345"/>
            <a:ext cx="6094770" cy="646331"/>
          </a:xfrm>
          <a:prstGeom prst="rect">
            <a:avLst/>
          </a:prstGeom>
          <a:noFill/>
        </p:spPr>
        <p:txBody>
          <a:bodyPr wrap="square">
            <a:spAutoFit/>
          </a:bodyPr>
          <a:lstStyle/>
          <a:p>
            <a:r>
              <a:rPr lang="en-IE" dirty="0"/>
              <a:t>Complete the work sheet as you watch this video and then discuss your answer in pairs.</a:t>
            </a: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6EE5-9E7D-CF6E-C485-612136F918A3}"/>
              </a:ext>
            </a:extLst>
          </p:cNvPr>
          <p:cNvSpPr>
            <a:spLocks noGrp="1"/>
          </p:cNvSpPr>
          <p:nvPr>
            <p:ph type="title"/>
          </p:nvPr>
        </p:nvSpPr>
        <p:spPr/>
        <p:txBody>
          <a:bodyPr/>
          <a:lstStyle/>
          <a:p>
            <a:r>
              <a:rPr lang="en-GB" dirty="0"/>
              <a:t>For example: </a:t>
            </a:r>
            <a:endParaRPr lang="en-IE" dirty="0"/>
          </a:p>
        </p:txBody>
      </p:sp>
      <p:pic>
        <p:nvPicPr>
          <p:cNvPr id="4" name="Online Media 3" title="Professional Footballer to Priesthood - Fr. Philip Mulryne OP">
            <a:hlinkClick r:id="" action="ppaction://media"/>
            <a:extLst>
              <a:ext uri="{FF2B5EF4-FFF2-40B4-BE49-F238E27FC236}">
                <a16:creationId xmlns:a16="http://schemas.microsoft.com/office/drawing/2014/main" id="{DA6031B4-9379-B714-A2BB-91BEF2491936}"/>
              </a:ext>
            </a:extLst>
          </p:cNvPr>
          <p:cNvPicPr>
            <a:picLocks noGrp="1" noRot="1" noChangeAspect="1"/>
          </p:cNvPicPr>
          <p:nvPr>
            <p:ph idx="1"/>
            <a:videoFile r:link="rId1"/>
          </p:nvPr>
        </p:nvPicPr>
        <p:blipFill>
          <a:blip r:embed="rId4"/>
          <a:stretch>
            <a:fillRect/>
          </a:stretch>
        </p:blipFill>
        <p:spPr>
          <a:xfrm>
            <a:off x="2352675" y="1752600"/>
            <a:ext cx="7485063" cy="4229100"/>
          </a:xfrm>
          <a:prstGeom prst="rect">
            <a:avLst/>
          </a:prstGeom>
        </p:spPr>
      </p:pic>
    </p:spTree>
    <p:extLst>
      <p:ext uri="{BB962C8B-B14F-4D97-AF65-F5344CB8AC3E}">
        <p14:creationId xmlns:p14="http://schemas.microsoft.com/office/powerpoint/2010/main" val="87457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Connecting Part 1 and Part 2</a:t>
            </a:r>
          </a:p>
        </p:txBody>
      </p:sp>
      <p:sp>
        <p:nvSpPr>
          <p:cNvPr id="4" name="Content Placeholder 3"/>
          <p:cNvSpPr>
            <a:spLocks noGrp="1"/>
          </p:cNvSpPr>
          <p:nvPr>
            <p:ph sz="half" idx="1"/>
          </p:nvPr>
        </p:nvSpPr>
        <p:spPr/>
        <p:txBody>
          <a:bodyPr>
            <a:normAutofit lnSpcReduction="10000"/>
          </a:bodyPr>
          <a:lstStyle/>
          <a:p>
            <a:r>
              <a:rPr lang="en-US" dirty="0"/>
              <a:t>Having spent some time exploring these themes, what do these terms mean to you now?</a:t>
            </a:r>
          </a:p>
          <a:p>
            <a:r>
              <a:rPr lang="en-US" dirty="0"/>
              <a:t>What word/term spoke most to you and why?  Share with the person sitting beside you and then with the class, if you wish.</a:t>
            </a:r>
          </a:p>
          <a:p>
            <a:pPr marL="0" indent="0">
              <a:buNone/>
            </a:pPr>
            <a:r>
              <a:rPr lang="en-US" dirty="0"/>
              <a:t> </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1365987875"/>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Learning Outcomes</a:t>
            </a:r>
            <a:endParaRPr dirty="0"/>
          </a:p>
        </p:txBody>
      </p:sp>
      <p:sp>
        <p:nvSpPr>
          <p:cNvPr id="14" name="Content Placeholder 13"/>
          <p:cNvSpPr>
            <a:spLocks noGrp="1"/>
          </p:cNvSpPr>
          <p:nvPr>
            <p:ph idx="1"/>
          </p:nvPr>
        </p:nvSpPr>
        <p:spPr/>
        <p:txBody>
          <a:bodyPr>
            <a:normAutofit/>
          </a:bodyPr>
          <a:lstStyle/>
          <a:p>
            <a:r>
              <a:rPr lang="en-US" dirty="0"/>
              <a:t>You will understand your own </a:t>
            </a:r>
            <a:r>
              <a:rPr lang="en-US" b="1" dirty="0"/>
              <a:t>uniqueness </a:t>
            </a:r>
            <a:r>
              <a:rPr lang="en-US" dirty="0"/>
              <a:t>and explore what this means in terms of the concept of </a:t>
            </a:r>
            <a:r>
              <a:rPr lang="en-US" b="1" dirty="0"/>
              <a:t>‘vocation’.</a:t>
            </a:r>
          </a:p>
          <a:p>
            <a:r>
              <a:rPr lang="en-US" dirty="0"/>
              <a:t>You will understand how you can be of </a:t>
            </a:r>
            <a:r>
              <a:rPr lang="en-US" b="1" dirty="0"/>
              <a:t>service</a:t>
            </a:r>
            <a:r>
              <a:rPr lang="en-US" dirty="0"/>
              <a:t> now and into the future in your local faith community.</a:t>
            </a:r>
          </a:p>
          <a:p>
            <a:r>
              <a:rPr lang="en-US" dirty="0"/>
              <a:t>You will understand the concept of </a:t>
            </a:r>
            <a:r>
              <a:rPr lang="en-US" b="1" dirty="0"/>
              <a:t>discernment</a:t>
            </a:r>
            <a:r>
              <a:rPr lang="en-US" dirty="0"/>
              <a:t> and what that looks like for your life.</a:t>
            </a:r>
          </a:p>
          <a:p>
            <a:r>
              <a:rPr lang="en-US" dirty="0"/>
              <a:t>You will be able to engage with material that challenges you to consider </a:t>
            </a:r>
            <a:r>
              <a:rPr lang="en-US" b="1" dirty="0"/>
              <a:t>vocation </a:t>
            </a:r>
            <a:r>
              <a:rPr lang="en-US" dirty="0"/>
              <a:t>in a serious way for your own life.</a:t>
            </a: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CF35-6E38-EDBC-874B-CF51376D121D}"/>
              </a:ext>
            </a:extLst>
          </p:cNvPr>
          <p:cNvSpPr>
            <a:spLocks noGrp="1"/>
          </p:cNvSpPr>
          <p:nvPr>
            <p:ph type="title"/>
          </p:nvPr>
        </p:nvSpPr>
        <p:spPr/>
        <p:txBody>
          <a:bodyPr/>
          <a:lstStyle/>
          <a:p>
            <a:r>
              <a:rPr lang="en-GB" dirty="0"/>
              <a:t>Connecting Part 1 and Part 2</a:t>
            </a:r>
            <a:endParaRPr lang="en-IE" dirty="0"/>
          </a:p>
        </p:txBody>
      </p:sp>
      <p:pic>
        <p:nvPicPr>
          <p:cNvPr id="4" name="Picture 2">
            <a:extLst>
              <a:ext uri="{FF2B5EF4-FFF2-40B4-BE49-F238E27FC236}">
                <a16:creationId xmlns:a16="http://schemas.microsoft.com/office/drawing/2014/main" id="{0D593370-113A-0A9D-6207-706C351C77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1980" y="1752600"/>
            <a:ext cx="504486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0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35DA-DCFE-0FA7-AF28-3187F589A3BA}"/>
              </a:ext>
            </a:extLst>
          </p:cNvPr>
          <p:cNvSpPr>
            <a:spLocks noGrp="1"/>
          </p:cNvSpPr>
          <p:nvPr>
            <p:ph type="title"/>
          </p:nvPr>
        </p:nvSpPr>
        <p:spPr/>
        <p:txBody>
          <a:bodyPr/>
          <a:lstStyle/>
          <a:p>
            <a:r>
              <a:rPr lang="en-GB" dirty="0"/>
              <a:t>Closing reflection</a:t>
            </a:r>
            <a:endParaRPr lang="en-IE" dirty="0"/>
          </a:p>
        </p:txBody>
      </p:sp>
      <p:sp>
        <p:nvSpPr>
          <p:cNvPr id="3" name="Content Placeholder 2">
            <a:extLst>
              <a:ext uri="{FF2B5EF4-FFF2-40B4-BE49-F238E27FC236}">
                <a16:creationId xmlns:a16="http://schemas.microsoft.com/office/drawing/2014/main" id="{618E948E-B22E-EF1C-7FC4-21B1C5CAEF9A}"/>
              </a:ext>
            </a:extLst>
          </p:cNvPr>
          <p:cNvSpPr>
            <a:spLocks noGrp="1"/>
          </p:cNvSpPr>
          <p:nvPr>
            <p:ph idx="1"/>
          </p:nvPr>
        </p:nvSpPr>
        <p:spPr/>
        <p:txBody>
          <a:bodyPr/>
          <a:lstStyle/>
          <a:p>
            <a:pPr marL="0" indent="0">
              <a:buNone/>
            </a:pPr>
            <a:r>
              <a:rPr lang="en-GB" b="0" i="0" dirty="0">
                <a:solidFill>
                  <a:srgbClr val="222222"/>
                </a:solidFill>
                <a:effectLst/>
                <a:latin typeface="Droid Sans"/>
              </a:rPr>
              <a:t>May today there be peace within.</a:t>
            </a:r>
            <a:br>
              <a:rPr lang="en-GB" b="0" i="0" dirty="0">
                <a:solidFill>
                  <a:srgbClr val="222222"/>
                </a:solidFill>
                <a:effectLst/>
                <a:latin typeface="Droid Sans"/>
              </a:rPr>
            </a:br>
            <a:r>
              <a:rPr lang="en-GB" b="0" i="0" dirty="0">
                <a:solidFill>
                  <a:srgbClr val="222222"/>
                </a:solidFill>
                <a:effectLst/>
                <a:latin typeface="Droid Sans"/>
              </a:rPr>
              <a:t>May you trust God that you are exactly where you are meant to be.</a:t>
            </a:r>
            <a:br>
              <a:rPr lang="en-GB" b="0" i="0" dirty="0">
                <a:solidFill>
                  <a:srgbClr val="222222"/>
                </a:solidFill>
                <a:effectLst/>
                <a:latin typeface="Droid Sans"/>
              </a:rPr>
            </a:br>
            <a:r>
              <a:rPr lang="en-GB" b="0" i="0" dirty="0">
                <a:solidFill>
                  <a:srgbClr val="222222"/>
                </a:solidFill>
                <a:effectLst/>
                <a:latin typeface="Droid Sans"/>
              </a:rPr>
              <a:t>May you not forget the infinite possibilities that are born of faith.</a:t>
            </a:r>
            <a:br>
              <a:rPr lang="en-GB" b="0" i="0" dirty="0">
                <a:solidFill>
                  <a:srgbClr val="222222"/>
                </a:solidFill>
                <a:effectLst/>
                <a:latin typeface="Droid Sans"/>
              </a:rPr>
            </a:br>
            <a:r>
              <a:rPr lang="en-GB" b="0" i="0" dirty="0">
                <a:solidFill>
                  <a:srgbClr val="222222"/>
                </a:solidFill>
                <a:effectLst/>
                <a:latin typeface="Droid Sans"/>
              </a:rPr>
              <a:t>May you use those gifts that you have received, and pass on the love that has been given to you</a:t>
            </a:r>
            <a:br>
              <a:rPr lang="en-GB" b="0" i="0" dirty="0">
                <a:solidFill>
                  <a:srgbClr val="222222"/>
                </a:solidFill>
                <a:effectLst/>
                <a:latin typeface="Droid Sans"/>
              </a:rPr>
            </a:br>
            <a:r>
              <a:rPr lang="en-GB" b="0" i="0" dirty="0">
                <a:solidFill>
                  <a:srgbClr val="222222"/>
                </a:solidFill>
                <a:effectLst/>
                <a:latin typeface="Droid Sans"/>
              </a:rPr>
              <a:t>May you be confident knowing you are a child of God.</a:t>
            </a:r>
            <a:br>
              <a:rPr lang="en-GB" b="0" i="0" dirty="0">
                <a:solidFill>
                  <a:srgbClr val="222222"/>
                </a:solidFill>
                <a:effectLst/>
                <a:latin typeface="Droid Sans"/>
              </a:rPr>
            </a:br>
            <a:r>
              <a:rPr lang="en-GB" b="0" i="0" dirty="0">
                <a:solidFill>
                  <a:srgbClr val="222222"/>
                </a:solidFill>
                <a:effectLst/>
                <a:latin typeface="Droid Sans"/>
              </a:rPr>
              <a:t>Let this presence settle into your bones, and allow your soul the freedom to sing, dance, praise and love.</a:t>
            </a:r>
            <a:br>
              <a:rPr lang="en-GB" b="0" i="0" dirty="0">
                <a:solidFill>
                  <a:srgbClr val="222222"/>
                </a:solidFill>
                <a:effectLst/>
                <a:latin typeface="Droid Sans"/>
              </a:rPr>
            </a:br>
            <a:r>
              <a:rPr lang="en-GB" b="0" i="0" dirty="0">
                <a:solidFill>
                  <a:srgbClr val="222222"/>
                </a:solidFill>
                <a:effectLst/>
                <a:latin typeface="Droid Sans"/>
              </a:rPr>
              <a:t>It is there for each and every one of us.</a:t>
            </a:r>
            <a:endParaRPr lang="en-IE" dirty="0"/>
          </a:p>
        </p:txBody>
      </p:sp>
    </p:spTree>
    <p:extLst>
      <p:ext uri="{BB962C8B-B14F-4D97-AF65-F5344CB8AC3E}">
        <p14:creationId xmlns:p14="http://schemas.microsoft.com/office/powerpoint/2010/main" val="419059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219200"/>
          </a:xfrm>
        </p:spPr>
        <p:txBody>
          <a:bodyPr anchor="b">
            <a:normAutofit/>
          </a:bodyPr>
          <a:lstStyle/>
          <a:p>
            <a:r>
              <a:rPr lang="en-US" dirty="0"/>
              <a:t>This is how we’ll get there …</a:t>
            </a:r>
          </a:p>
        </p:txBody>
      </p:sp>
      <p:sp>
        <p:nvSpPr>
          <p:cNvPr id="3" name="Content Placeholder 2"/>
          <p:cNvSpPr>
            <a:spLocks noGrp="1"/>
          </p:cNvSpPr>
          <p:nvPr>
            <p:ph sz="half" idx="1"/>
          </p:nvPr>
        </p:nvSpPr>
        <p:spPr>
          <a:xfrm>
            <a:off x="1065212" y="1825625"/>
            <a:ext cx="4954588" cy="4187952"/>
          </a:xfrm>
        </p:spPr>
        <p:txBody>
          <a:bodyPr>
            <a:normAutofit/>
          </a:bodyPr>
          <a:lstStyle/>
          <a:p>
            <a:pPr>
              <a:lnSpc>
                <a:spcPct val="90000"/>
              </a:lnSpc>
            </a:pPr>
            <a:r>
              <a:rPr lang="en-US" sz="2200" dirty="0"/>
              <a:t>By learning together about the importance of a faith community.</a:t>
            </a:r>
          </a:p>
          <a:p>
            <a:pPr>
              <a:lnSpc>
                <a:spcPct val="90000"/>
              </a:lnSpc>
            </a:pPr>
            <a:r>
              <a:rPr lang="en-US" sz="2200" dirty="0"/>
              <a:t>By exploring what you can do now and into the future.</a:t>
            </a:r>
          </a:p>
          <a:p>
            <a:pPr>
              <a:lnSpc>
                <a:spcPct val="90000"/>
              </a:lnSpc>
            </a:pPr>
            <a:r>
              <a:rPr lang="en-US" sz="2200" dirty="0"/>
              <a:t>By seeing how being of service is good for you.</a:t>
            </a:r>
          </a:p>
          <a:p>
            <a:pPr>
              <a:lnSpc>
                <a:spcPct val="90000"/>
              </a:lnSpc>
            </a:pPr>
            <a:r>
              <a:rPr lang="en-US" sz="2200" dirty="0"/>
              <a:t>By having some quiet time and seeing the value of quiet time.</a:t>
            </a:r>
          </a:p>
          <a:p>
            <a:pPr>
              <a:lnSpc>
                <a:spcPct val="90000"/>
              </a:lnSpc>
            </a:pPr>
            <a:endParaRPr lang="en-US" sz="2200" dirty="0"/>
          </a:p>
        </p:txBody>
      </p:sp>
      <p:pic>
        <p:nvPicPr>
          <p:cNvPr id="7" name="Picture 2">
            <a:extLst>
              <a:ext uri="{FF2B5EF4-FFF2-40B4-BE49-F238E27FC236}">
                <a16:creationId xmlns:a16="http://schemas.microsoft.com/office/drawing/2014/main" id="{3A131E52-EC3A-2944-7183-5AC1DFE2A2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1846196"/>
            <a:ext cx="4951414" cy="4146809"/>
          </a:xfrm>
          <a:prstGeom prst="rect">
            <a:avLst/>
          </a:prstGeom>
          <a:solidFill>
            <a:srgbClr val="FFFFFF"/>
          </a:solidFill>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4535-2036-CF28-00B8-5B98CDD87F13}"/>
              </a:ext>
            </a:extLst>
          </p:cNvPr>
          <p:cNvSpPr>
            <a:spLocks noGrp="1"/>
          </p:cNvSpPr>
          <p:nvPr>
            <p:ph type="title"/>
          </p:nvPr>
        </p:nvSpPr>
        <p:spPr/>
        <p:txBody>
          <a:bodyPr/>
          <a:lstStyle/>
          <a:p>
            <a:r>
              <a:rPr lang="en-GB" dirty="0"/>
              <a:t>Opening Prayer</a:t>
            </a:r>
            <a:endParaRPr lang="en-IE" dirty="0"/>
          </a:p>
        </p:txBody>
      </p:sp>
      <p:sp>
        <p:nvSpPr>
          <p:cNvPr id="3" name="Content Placeholder 2">
            <a:extLst>
              <a:ext uri="{FF2B5EF4-FFF2-40B4-BE49-F238E27FC236}">
                <a16:creationId xmlns:a16="http://schemas.microsoft.com/office/drawing/2014/main" id="{0E78E6EE-8778-7472-CE46-59C354B82890}"/>
              </a:ext>
            </a:extLst>
          </p:cNvPr>
          <p:cNvSpPr>
            <a:spLocks noGrp="1"/>
          </p:cNvSpPr>
          <p:nvPr>
            <p:ph sz="half" idx="1"/>
          </p:nvPr>
        </p:nvSpPr>
        <p:spPr/>
        <p:txBody>
          <a:bodyPr/>
          <a:lstStyle/>
          <a:p>
            <a:pPr marL="0" indent="0">
              <a:buNone/>
            </a:pPr>
            <a:r>
              <a:rPr lang="en-GB" dirty="0"/>
              <a:t>Am I necessary?</a:t>
            </a:r>
            <a:endParaRPr lang="en-IE" dirty="0"/>
          </a:p>
        </p:txBody>
      </p:sp>
      <p:pic>
        <p:nvPicPr>
          <p:cNvPr id="5" name="Content Placeholder 4">
            <a:extLst>
              <a:ext uri="{FF2B5EF4-FFF2-40B4-BE49-F238E27FC236}">
                <a16:creationId xmlns:a16="http://schemas.microsoft.com/office/drawing/2014/main" id="{2DD34080-8D43-4379-D840-D8D58DFBFF4A}"/>
              </a:ext>
            </a:extLst>
          </p:cNvPr>
          <p:cNvPicPr>
            <a:picLocks noGrp="1" noChangeAspect="1"/>
          </p:cNvPicPr>
          <p:nvPr>
            <p:ph sz="half" idx="2"/>
          </p:nvPr>
        </p:nvPicPr>
        <p:blipFill>
          <a:blip r:embed="rId3"/>
          <a:stretch>
            <a:fillRect/>
          </a:stretch>
        </p:blipFill>
        <p:spPr>
          <a:xfrm>
            <a:off x="2405934" y="2472052"/>
            <a:ext cx="7375601" cy="3301941"/>
          </a:xfrm>
          <a:noFill/>
          <a:ln>
            <a:solidFill>
              <a:schemeClr val="accent1"/>
            </a:solidFill>
          </a:ln>
        </p:spPr>
      </p:pic>
    </p:spTree>
    <p:extLst>
      <p:ext uri="{BB962C8B-B14F-4D97-AF65-F5344CB8AC3E}">
        <p14:creationId xmlns:p14="http://schemas.microsoft.com/office/powerpoint/2010/main" val="227824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9DA8C4-F6F1-8E35-598F-2E38E03FF709}"/>
              </a:ext>
            </a:extLst>
          </p:cNvPr>
          <p:cNvPicPr>
            <a:picLocks noGrp="1" noChangeAspect="1"/>
          </p:cNvPicPr>
          <p:nvPr>
            <p:ph idx="1"/>
          </p:nvPr>
        </p:nvPicPr>
        <p:blipFill>
          <a:blip r:embed="rId3"/>
          <a:stretch>
            <a:fillRect/>
          </a:stretch>
        </p:blipFill>
        <p:spPr>
          <a:xfrm>
            <a:off x="1066800" y="1593168"/>
            <a:ext cx="10058400" cy="2866645"/>
          </a:xfrm>
          <a:noFill/>
          <a:ln>
            <a:solidFill>
              <a:schemeClr val="accent1"/>
            </a:solidFill>
          </a:ln>
        </p:spPr>
      </p:pic>
    </p:spTree>
    <p:extLst>
      <p:ext uri="{BB962C8B-B14F-4D97-AF65-F5344CB8AC3E}">
        <p14:creationId xmlns:p14="http://schemas.microsoft.com/office/powerpoint/2010/main" val="12627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2F78-66EA-40BC-8545-4448CBD82CF3}"/>
              </a:ext>
            </a:extLst>
          </p:cNvPr>
          <p:cNvSpPr>
            <a:spLocks noGrp="1"/>
          </p:cNvSpPr>
          <p:nvPr>
            <p:ph type="title"/>
          </p:nvPr>
        </p:nvSpPr>
        <p:spPr/>
        <p:txBody>
          <a:bodyPr/>
          <a:lstStyle/>
          <a:p>
            <a:r>
              <a:rPr lang="en-IE" dirty="0"/>
              <a:t>Opening Prayer</a:t>
            </a:r>
          </a:p>
        </p:txBody>
      </p:sp>
      <p:pic>
        <p:nvPicPr>
          <p:cNvPr id="6" name="Online Media 5" title="Be Still - Travis Greene lyrics">
            <a:hlinkClick r:id="" action="ppaction://media"/>
            <a:extLst>
              <a:ext uri="{FF2B5EF4-FFF2-40B4-BE49-F238E27FC236}">
                <a16:creationId xmlns:a16="http://schemas.microsoft.com/office/drawing/2014/main" id="{E077F20C-7E64-A7EA-9B86-5848457CDBD1}"/>
              </a:ext>
            </a:extLst>
          </p:cNvPr>
          <p:cNvPicPr>
            <a:picLocks noGrp="1" noRot="1" noChangeAspect="1"/>
          </p:cNvPicPr>
          <p:nvPr>
            <p:ph sz="half" idx="1"/>
            <a:videoFile r:link="rId1"/>
          </p:nvPr>
        </p:nvPicPr>
        <p:blipFill>
          <a:blip r:embed="rId4"/>
          <a:stretch>
            <a:fillRect/>
          </a:stretch>
        </p:blipFill>
        <p:spPr>
          <a:xfrm>
            <a:off x="2591670" y="1963364"/>
            <a:ext cx="6449091" cy="3642983"/>
          </a:xfrm>
          <a:prstGeom prst="rect">
            <a:avLst/>
          </a:prstGeom>
        </p:spPr>
      </p:pic>
    </p:spTree>
    <p:extLst>
      <p:ext uri="{BB962C8B-B14F-4D97-AF65-F5344CB8AC3E}">
        <p14:creationId xmlns:p14="http://schemas.microsoft.com/office/powerpoint/2010/main" val="291583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ole Of Candles In Religion | Melt Candles">
            <a:extLst>
              <a:ext uri="{FF2B5EF4-FFF2-40B4-BE49-F238E27FC236}">
                <a16:creationId xmlns:a16="http://schemas.microsoft.com/office/drawing/2014/main" id="{7483148B-E121-30E9-4BA5-D89C8BEABACB}"/>
              </a:ext>
            </a:extLst>
          </p:cNvPr>
          <p:cNvPicPr>
            <a:picLocks noGrp="1" noChangeAspect="1" noChangeArrowheads="1"/>
          </p:cNvPicPr>
          <p:nvPr>
            <p:ph type="pic" sz="quarter" idx="17"/>
          </p:nvPr>
        </p:nvPicPr>
        <p:blipFill rotWithShape="1">
          <a:blip r:embed="rId3">
            <a:extLst>
              <a:ext uri="{28A0092B-C50C-407E-A947-70E740481C1C}">
                <a14:useLocalDpi xmlns:a14="http://schemas.microsoft.com/office/drawing/2010/main" val="0"/>
              </a:ext>
            </a:extLst>
          </a:blip>
          <a:srcRect l="22712" r="25219" b="2"/>
          <a:stretch/>
        </p:blipFill>
        <p:spPr bwMode="auto">
          <a:xfrm>
            <a:off x="1265028" y="1900210"/>
            <a:ext cx="3935536" cy="2571736"/>
          </a:xfrm>
          <a:prstGeom prst="rect">
            <a:avLst/>
          </a:prstGeom>
          <a:solidFill>
            <a:srgbClr val="FFFFFF"/>
          </a:solidFill>
        </p:spPr>
      </p:pic>
    </p:spTree>
    <p:extLst>
      <p:ext uri="{BB962C8B-B14F-4D97-AF65-F5344CB8AC3E}">
        <p14:creationId xmlns:p14="http://schemas.microsoft.com/office/powerpoint/2010/main" val="34936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DDC03A-D033-7876-EFAE-0DAC7E47AF5E}"/>
              </a:ext>
            </a:extLst>
          </p:cNvPr>
          <p:cNvSpPr>
            <a:spLocks noGrp="1"/>
          </p:cNvSpPr>
          <p:nvPr>
            <p:ph type="title"/>
          </p:nvPr>
        </p:nvSpPr>
        <p:spPr>
          <a:xfrm>
            <a:off x="1065212" y="304800"/>
            <a:ext cx="10058402" cy="1219200"/>
          </a:xfrm>
        </p:spPr>
        <p:txBody>
          <a:bodyPr/>
          <a:lstStyle/>
          <a:p>
            <a:r>
              <a:rPr lang="en-US" dirty="0"/>
              <a:t>‘Tell me what it is you plan to do with your one wild and precious life?’</a:t>
            </a:r>
          </a:p>
        </p:txBody>
      </p:sp>
      <p:pic>
        <p:nvPicPr>
          <p:cNvPr id="4" name="Online Media 5" title="Mary Oliver reads &quot;The Summer Day&quot;">
            <a:hlinkClick r:id="" action="ppaction://media"/>
            <a:extLst>
              <a:ext uri="{FF2B5EF4-FFF2-40B4-BE49-F238E27FC236}">
                <a16:creationId xmlns:a16="http://schemas.microsoft.com/office/drawing/2014/main" id="{AD23EAF7-4689-37D5-F4AB-FF03D3586431}"/>
              </a:ext>
            </a:extLst>
          </p:cNvPr>
          <p:cNvPicPr>
            <a:picLocks noGrp="1" noRot="1" noChangeAspect="1"/>
          </p:cNvPicPr>
          <p:nvPr>
            <p:ph sz="half" idx="2"/>
            <a:videoFile r:link="rId1"/>
          </p:nvPr>
        </p:nvPicPr>
        <p:blipFill>
          <a:blip r:embed="rId4"/>
          <a:stretch>
            <a:fillRect/>
          </a:stretch>
        </p:blipFill>
        <p:spPr>
          <a:xfrm>
            <a:off x="1069848" y="2843303"/>
            <a:ext cx="4956048" cy="2800169"/>
          </a:xfrm>
          <a:prstGeom prst="rect">
            <a:avLst/>
          </a:prstGeom>
          <a:noFill/>
        </p:spPr>
      </p:pic>
      <p:sp>
        <p:nvSpPr>
          <p:cNvPr id="15" name="Content Placeholder 5">
            <a:extLst>
              <a:ext uri="{FF2B5EF4-FFF2-40B4-BE49-F238E27FC236}">
                <a16:creationId xmlns:a16="http://schemas.microsoft.com/office/drawing/2014/main" id="{3E6FD525-DE95-F054-281C-9744381E3B83}"/>
              </a:ext>
            </a:extLst>
          </p:cNvPr>
          <p:cNvSpPr>
            <a:spLocks noGrp="1"/>
          </p:cNvSpPr>
          <p:nvPr>
            <p:ph sz="quarter" idx="4"/>
          </p:nvPr>
        </p:nvSpPr>
        <p:spPr>
          <a:xfrm>
            <a:off x="6172200" y="2505075"/>
            <a:ext cx="4956048" cy="3476625"/>
          </a:xfrm>
        </p:spPr>
        <p:txBody>
          <a:bodyPr/>
          <a:lstStyle/>
          <a:p>
            <a:pPr marL="0" indent="0">
              <a:buNone/>
            </a:pPr>
            <a:endParaRPr lang="en-US" dirty="0"/>
          </a:p>
          <a:p>
            <a:pPr marL="0" indent="0">
              <a:buNone/>
            </a:pPr>
            <a:r>
              <a:rPr lang="en-US" dirty="0"/>
              <a:t>As we conclude our prayer we listen now to the words of the poet Mary Oliver.</a:t>
            </a:r>
          </a:p>
        </p:txBody>
      </p:sp>
    </p:spTree>
    <p:extLst>
      <p:ext uri="{BB962C8B-B14F-4D97-AF65-F5344CB8AC3E}">
        <p14:creationId xmlns:p14="http://schemas.microsoft.com/office/powerpoint/2010/main" val="404757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779A-49C1-E8C1-544F-834745E116E9}"/>
              </a:ext>
            </a:extLst>
          </p:cNvPr>
          <p:cNvSpPr>
            <a:spLocks noGrp="1"/>
          </p:cNvSpPr>
          <p:nvPr>
            <p:ph type="title"/>
          </p:nvPr>
        </p:nvSpPr>
        <p:spPr/>
        <p:txBody>
          <a:bodyPr/>
          <a:lstStyle/>
          <a:p>
            <a:r>
              <a:rPr lang="en-GB" dirty="0"/>
              <a:t>Our lesson today will be broken up into two main parts:</a:t>
            </a:r>
            <a:endParaRPr lang="en-IE" dirty="0"/>
          </a:p>
        </p:txBody>
      </p:sp>
      <p:sp>
        <p:nvSpPr>
          <p:cNvPr id="3" name="Text Placeholder 2">
            <a:extLst>
              <a:ext uri="{FF2B5EF4-FFF2-40B4-BE49-F238E27FC236}">
                <a16:creationId xmlns:a16="http://schemas.microsoft.com/office/drawing/2014/main" id="{069ED651-C8CC-09E6-E003-14C701AC74FE}"/>
              </a:ext>
            </a:extLst>
          </p:cNvPr>
          <p:cNvSpPr>
            <a:spLocks noGrp="1"/>
          </p:cNvSpPr>
          <p:nvPr>
            <p:ph type="body" idx="1"/>
          </p:nvPr>
        </p:nvSpPr>
        <p:spPr/>
        <p:txBody>
          <a:bodyPr/>
          <a:lstStyle/>
          <a:p>
            <a:r>
              <a:rPr lang="en-GB" dirty="0"/>
              <a:t>The Present		</a:t>
            </a:r>
            <a:endParaRPr lang="en-IE" dirty="0"/>
          </a:p>
        </p:txBody>
      </p:sp>
      <p:sp>
        <p:nvSpPr>
          <p:cNvPr id="4" name="Content Placeholder 3">
            <a:extLst>
              <a:ext uri="{FF2B5EF4-FFF2-40B4-BE49-F238E27FC236}">
                <a16:creationId xmlns:a16="http://schemas.microsoft.com/office/drawing/2014/main" id="{2154CF87-A7F5-8AD0-0564-716CEEDA60A7}"/>
              </a:ext>
            </a:extLst>
          </p:cNvPr>
          <p:cNvSpPr>
            <a:spLocks noGrp="1"/>
          </p:cNvSpPr>
          <p:nvPr>
            <p:ph sz="half" idx="2"/>
          </p:nvPr>
        </p:nvSpPr>
        <p:spPr/>
        <p:txBody>
          <a:bodyPr/>
          <a:lstStyle/>
          <a:p>
            <a:pPr marL="0" indent="0">
              <a:buNone/>
            </a:pPr>
            <a:endParaRPr lang="en-GB" dirty="0"/>
          </a:p>
          <a:p>
            <a:pPr marL="0" indent="0">
              <a:buNone/>
            </a:pPr>
            <a:r>
              <a:rPr lang="en-IE" dirty="0"/>
              <a:t>What can I do now in service of my faith community and the world?</a:t>
            </a:r>
          </a:p>
          <a:p>
            <a:pPr>
              <a:buFontTx/>
              <a:buChar char="-"/>
            </a:pPr>
            <a:r>
              <a:rPr lang="en-IE" dirty="0"/>
              <a:t>How does service help me and others?</a:t>
            </a:r>
          </a:p>
          <a:p>
            <a:pPr>
              <a:buFontTx/>
              <a:buChar char="-"/>
            </a:pPr>
            <a:r>
              <a:rPr lang="en-IE" dirty="0"/>
              <a:t>Give an example.</a:t>
            </a:r>
          </a:p>
        </p:txBody>
      </p:sp>
      <p:sp>
        <p:nvSpPr>
          <p:cNvPr id="5" name="Text Placeholder 4">
            <a:extLst>
              <a:ext uri="{FF2B5EF4-FFF2-40B4-BE49-F238E27FC236}">
                <a16:creationId xmlns:a16="http://schemas.microsoft.com/office/drawing/2014/main" id="{6291A154-8FEB-E6D4-CA5A-4FFF86806FAC}"/>
              </a:ext>
            </a:extLst>
          </p:cNvPr>
          <p:cNvSpPr>
            <a:spLocks noGrp="1"/>
          </p:cNvSpPr>
          <p:nvPr>
            <p:ph type="body" sz="quarter" idx="3"/>
          </p:nvPr>
        </p:nvSpPr>
        <p:spPr/>
        <p:txBody>
          <a:bodyPr/>
          <a:lstStyle/>
          <a:p>
            <a:r>
              <a:rPr lang="en-GB" dirty="0"/>
              <a:t>The Future</a:t>
            </a:r>
            <a:endParaRPr lang="en-IE" dirty="0"/>
          </a:p>
        </p:txBody>
      </p:sp>
      <p:sp>
        <p:nvSpPr>
          <p:cNvPr id="6" name="Content Placeholder 5">
            <a:extLst>
              <a:ext uri="{FF2B5EF4-FFF2-40B4-BE49-F238E27FC236}">
                <a16:creationId xmlns:a16="http://schemas.microsoft.com/office/drawing/2014/main" id="{E47AF791-2EC1-EBC6-1181-535FC39E4120}"/>
              </a:ext>
            </a:extLst>
          </p:cNvPr>
          <p:cNvSpPr>
            <a:spLocks noGrp="1"/>
          </p:cNvSpPr>
          <p:nvPr>
            <p:ph sz="quarter" idx="4"/>
          </p:nvPr>
        </p:nvSpPr>
        <p:spPr/>
        <p:txBody>
          <a:bodyPr/>
          <a:lstStyle/>
          <a:p>
            <a:endParaRPr lang="en-GB" dirty="0"/>
          </a:p>
          <a:p>
            <a:pPr marL="0" indent="0">
              <a:buNone/>
            </a:pPr>
            <a:r>
              <a:rPr lang="en-IE" dirty="0"/>
              <a:t>What might I be called to do in the future in service of my faith community and the world?</a:t>
            </a:r>
          </a:p>
          <a:p>
            <a:pPr>
              <a:buFontTx/>
              <a:buChar char="-"/>
            </a:pPr>
            <a:r>
              <a:rPr lang="en-IE" dirty="0"/>
              <a:t>What does it mean?</a:t>
            </a:r>
          </a:p>
          <a:p>
            <a:pPr>
              <a:buFontTx/>
              <a:buChar char="-"/>
            </a:pPr>
            <a:r>
              <a:rPr lang="en-IE" dirty="0"/>
              <a:t>Give an example.</a:t>
            </a:r>
          </a:p>
        </p:txBody>
      </p:sp>
    </p:spTree>
    <p:extLst>
      <p:ext uri="{BB962C8B-B14F-4D97-AF65-F5344CB8AC3E}">
        <p14:creationId xmlns:p14="http://schemas.microsoft.com/office/powerpoint/2010/main" val="21633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412A19BC9B2E4CB98800F36F2AE7CA" ma:contentTypeVersion="13" ma:contentTypeDescription="Create a new document." ma:contentTypeScope="" ma:versionID="2090a5513f107cf66317c6a7d8697920">
  <xsd:schema xmlns:xsd="http://www.w3.org/2001/XMLSchema" xmlns:xs="http://www.w3.org/2001/XMLSchema" xmlns:p="http://schemas.microsoft.com/office/2006/metadata/properties" xmlns:ns3="3b66a972-1a5d-4263-b47e-937ac407c098" xmlns:ns4="683dd3be-0077-4627-93dc-88b3ad252208" targetNamespace="http://schemas.microsoft.com/office/2006/metadata/properties" ma:root="true" ma:fieldsID="a5b3a9a0c2d7c7fee291758c0cbb9683" ns3:_="" ns4:_="">
    <xsd:import namespace="3b66a972-1a5d-4263-b47e-937ac407c098"/>
    <xsd:import namespace="683dd3be-0077-4627-93dc-88b3ad2522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6a972-1a5d-4263-b47e-937ac407c0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dd3be-0077-4627-93dc-88b3ad2522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340A47-8A82-49AB-8C12-1716FC5181F0}">
  <ds:schemaRefs>
    <ds:schemaRef ds:uri="http://schemas.microsoft.com/sharepoint/v3/contenttype/forms"/>
  </ds:schemaRefs>
</ds:datastoreItem>
</file>

<file path=customXml/itemProps2.xml><?xml version="1.0" encoding="utf-8"?>
<ds:datastoreItem xmlns:ds="http://schemas.openxmlformats.org/officeDocument/2006/customXml" ds:itemID="{155A476E-E08E-4CF7-A458-3A6F80E74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6a972-1a5d-4263-b47e-937ac407c098"/>
    <ds:schemaRef ds:uri="683dd3be-0077-4627-93dc-88b3ad252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D29FD-C354-4063-BAD2-DB8BC689E3A9}">
  <ds:schemaRefs>
    <ds:schemaRef ds:uri="http://purl.org/dc/terms/"/>
    <ds:schemaRef ds:uri="http://schemas.microsoft.com/office/2006/metadata/properties"/>
    <ds:schemaRef ds:uri="http://www.w3.org/XML/1998/namespace"/>
    <ds:schemaRef ds:uri="http://purl.org/dc/elements/1.1/"/>
    <ds:schemaRef ds:uri="683dd3be-0077-4627-93dc-88b3ad252208"/>
    <ds:schemaRef ds:uri="3b66a972-1a5d-4263-b47e-937ac407c098"/>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4494</TotalTime>
  <Words>2929</Words>
  <Application>Microsoft Macintosh PowerPoint</Application>
  <PresentationFormat>Widescreen</PresentationFormat>
  <Paragraphs>236</Paragraphs>
  <Slides>21</Slides>
  <Notes>19</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Alright Sans CE Bd</vt:lpstr>
      <vt:lpstr>Alright Sans CE Lt</vt:lpstr>
      <vt:lpstr>Arial</vt:lpstr>
      <vt:lpstr>Calibri</vt:lpstr>
      <vt:lpstr>Droid Sans</vt:lpstr>
      <vt:lpstr>Segoe Print</vt:lpstr>
      <vt:lpstr>YouTube Sans</vt:lpstr>
      <vt:lpstr>Nature Illustration 16x9</vt:lpstr>
      <vt:lpstr>Catholic Schools – Communities of Service</vt:lpstr>
      <vt:lpstr>Learning Outcomes</vt:lpstr>
      <vt:lpstr>This is how we’ll get there …</vt:lpstr>
      <vt:lpstr>Opening Prayer</vt:lpstr>
      <vt:lpstr>PowerPoint Presentation</vt:lpstr>
      <vt:lpstr>Opening Prayer</vt:lpstr>
      <vt:lpstr>PowerPoint Presentation</vt:lpstr>
      <vt:lpstr>‘Tell me what it is you plan to do with your one wild and precious life?’</vt:lpstr>
      <vt:lpstr>Our lesson today will be broken up into two main parts:</vt:lpstr>
      <vt:lpstr>But before we do that let’s look at some important concepts we’ll be engaging with …</vt:lpstr>
      <vt:lpstr>Part 1</vt:lpstr>
      <vt:lpstr>Well-being, purpose and connection</vt:lpstr>
      <vt:lpstr>For example – Service now</vt:lpstr>
      <vt:lpstr>Part 2</vt:lpstr>
      <vt:lpstr>Part 2 – Vocation </vt:lpstr>
      <vt:lpstr>‘Tell me what it is you plan to do with your one wild and precious life?’</vt:lpstr>
      <vt:lpstr>Changing times….</vt:lpstr>
      <vt:lpstr>For example: </vt:lpstr>
      <vt:lpstr>Connecting Part 1 and Part 2</vt:lpstr>
      <vt:lpstr>Connecting Part 1 and Part 2</vt:lpstr>
      <vt:lpstr>Closing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transform our world</dc:title>
  <dc:creator>Kate Liffey</dc:creator>
  <cp:lastModifiedBy>David Macken</cp:lastModifiedBy>
  <cp:revision>34</cp:revision>
  <dcterms:created xsi:type="dcterms:W3CDTF">2022-08-29T09:50:54Z</dcterms:created>
  <dcterms:modified xsi:type="dcterms:W3CDTF">2023-11-10T17:21:05Z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0x01010029412A19BC9B2E4CB98800F36F2AE7CA</vt:lpwstr>
  </property>
</Properties>
</file>