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8" d="100"/>
          <a:sy n="48" d="100"/>
        </p:scale>
        <p:origin x="67" y="7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5DFBB2-5A23-4939-B653-273AA472D198}" type="datetimeFigureOut">
              <a:rPr lang="en-IE" smtClean="0"/>
              <a:t>26/09/2024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01806-AFE1-4913-B280-5DC5DA382898}" type="slidenum">
              <a:rPr lang="en-IE" smtClean="0"/>
              <a:t>‹#›</a:t>
            </a:fld>
            <a:endParaRPr lang="en-IE"/>
          </a:p>
        </p:txBody>
      </p:sp>
    </p:spTree>
    <p:extLst>
      <p:ext uri="{BB962C8B-B14F-4D97-AF65-F5344CB8AC3E}">
        <p14:creationId xmlns:p14="http://schemas.microsoft.com/office/powerpoint/2010/main" val="2049689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atholiceducation.ie/catholic-schools-week-2025-alive-in-christ/"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ixabay.com/photos/question-mark-question-pupil-girl-4009695/"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pixabay.com/photos/table-food-lunch-breakfast-fresh-710040/"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Image from: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https://catholiceducation.ie/catholic-schools-week-2025-alive-in-christ/</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5D301806-AFE1-4913-B280-5DC5DA382898}" type="slidenum">
              <a:rPr lang="en-IE" smtClean="0"/>
              <a:t>1</a:t>
            </a:fld>
            <a:endParaRPr lang="en-IE"/>
          </a:p>
        </p:txBody>
      </p:sp>
    </p:spTree>
    <p:extLst>
      <p:ext uri="{BB962C8B-B14F-4D97-AF65-F5344CB8AC3E}">
        <p14:creationId xmlns:p14="http://schemas.microsoft.com/office/powerpoint/2010/main" val="258890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Image from: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https://pixabay.com/photos/question-mark-question-pupil-girl-4009695/</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5D301806-AFE1-4913-B280-5DC5DA382898}" type="slidenum">
              <a:rPr lang="en-IE" smtClean="0"/>
              <a:t>3</a:t>
            </a:fld>
            <a:endParaRPr lang="en-IE"/>
          </a:p>
        </p:txBody>
      </p:sp>
    </p:spTree>
    <p:extLst>
      <p:ext uri="{BB962C8B-B14F-4D97-AF65-F5344CB8AC3E}">
        <p14:creationId xmlns:p14="http://schemas.microsoft.com/office/powerpoint/2010/main" val="399119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Image from: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https://pixabay.com/photos/table-food-lunch-breakfast-fresh-710040/</a:t>
            </a:r>
            <a:endParaRPr lang="en-IE" dirty="0"/>
          </a:p>
        </p:txBody>
      </p:sp>
      <p:sp>
        <p:nvSpPr>
          <p:cNvPr id="4" name="Slide Number Placeholder 3"/>
          <p:cNvSpPr>
            <a:spLocks noGrp="1"/>
          </p:cNvSpPr>
          <p:nvPr>
            <p:ph type="sldNum" sz="quarter" idx="5"/>
          </p:nvPr>
        </p:nvSpPr>
        <p:spPr/>
        <p:txBody>
          <a:bodyPr/>
          <a:lstStyle/>
          <a:p>
            <a:fld id="{5D301806-AFE1-4913-B280-5DC5DA382898}" type="slidenum">
              <a:rPr lang="en-IE" smtClean="0"/>
              <a:t>4</a:t>
            </a:fld>
            <a:endParaRPr lang="en-IE"/>
          </a:p>
        </p:txBody>
      </p:sp>
    </p:spTree>
    <p:extLst>
      <p:ext uri="{BB962C8B-B14F-4D97-AF65-F5344CB8AC3E}">
        <p14:creationId xmlns:p14="http://schemas.microsoft.com/office/powerpoint/2010/main" val="539515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Image of </a:t>
            </a:r>
            <a:r>
              <a:rPr lang="en-IE" i="1" dirty="0"/>
              <a:t>Christus </a:t>
            </a:r>
            <a:r>
              <a:rPr lang="en-IE" i="1" dirty="0" err="1"/>
              <a:t>Vivit</a:t>
            </a:r>
            <a:r>
              <a:rPr lang="en-IE" i="0" dirty="0"/>
              <a:t> (Veritas Publications, 2019) from https://www.veritasbooksonline.com/christus-vivit-christ-is-alive-9781847309037-42796/</a:t>
            </a:r>
            <a:endParaRPr lang="en-IE" dirty="0"/>
          </a:p>
        </p:txBody>
      </p:sp>
      <p:sp>
        <p:nvSpPr>
          <p:cNvPr id="4" name="Slide Number Placeholder 3"/>
          <p:cNvSpPr>
            <a:spLocks noGrp="1"/>
          </p:cNvSpPr>
          <p:nvPr>
            <p:ph type="sldNum" sz="quarter" idx="5"/>
          </p:nvPr>
        </p:nvSpPr>
        <p:spPr/>
        <p:txBody>
          <a:bodyPr/>
          <a:lstStyle/>
          <a:p>
            <a:fld id="{5D301806-AFE1-4913-B280-5DC5DA382898}" type="slidenum">
              <a:rPr lang="en-IE" smtClean="0"/>
              <a:t>5</a:t>
            </a:fld>
            <a:endParaRPr lang="en-IE"/>
          </a:p>
        </p:txBody>
      </p:sp>
    </p:spTree>
    <p:extLst>
      <p:ext uri="{BB962C8B-B14F-4D97-AF65-F5344CB8AC3E}">
        <p14:creationId xmlns:p14="http://schemas.microsoft.com/office/powerpoint/2010/main" val="2603995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0ACAE-5FD1-70AC-EAA7-3192B4034B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3300F00-FEFC-FFA7-4342-57FE17C61D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84034879-1EA2-9961-5E93-29002C8AEF81}"/>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5" name="Footer Placeholder 4">
            <a:extLst>
              <a:ext uri="{FF2B5EF4-FFF2-40B4-BE49-F238E27FC236}">
                <a16:creationId xmlns:a16="http://schemas.microsoft.com/office/drawing/2014/main" id="{26033859-D512-29E3-6DE5-7F42DDD2E83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8E5CFD7-BE91-5D93-392C-FD1F187BD1CA}"/>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242936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D14F-983D-E4F8-1B28-A49A16068DB0}"/>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9FDFA4B-E9CE-2D24-4CE4-F60155654D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43FF64F-F831-37F7-71A0-DAFE7C9820A8}"/>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5" name="Footer Placeholder 4">
            <a:extLst>
              <a:ext uri="{FF2B5EF4-FFF2-40B4-BE49-F238E27FC236}">
                <a16:creationId xmlns:a16="http://schemas.microsoft.com/office/drawing/2014/main" id="{F23A31CB-F2DE-5533-67AA-76DE6739841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490A7AB-F280-F8E8-7CB3-AF6B27900C4E}"/>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3110760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F9E516-80A4-83AD-65BD-CC8A40FE6CC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76E237B-3A92-62D5-BF52-6E9DBAB841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EC1DACB-9978-380E-5CE6-A884AB5F33B4}"/>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5" name="Footer Placeholder 4">
            <a:extLst>
              <a:ext uri="{FF2B5EF4-FFF2-40B4-BE49-F238E27FC236}">
                <a16:creationId xmlns:a16="http://schemas.microsoft.com/office/drawing/2014/main" id="{B6E8D4BD-F9CE-08BF-34F1-BB5C94BFCCF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5BF6E94-8BD9-3572-3F85-809A7A8A89C5}"/>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86462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AE81-2F21-69BC-F376-E3A56EE5C56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09F9AC7-31CF-FD85-AB96-81C1576E11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1E61A68-EF66-A248-9AD8-6E8F0F067C7C}"/>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5" name="Footer Placeholder 4">
            <a:extLst>
              <a:ext uri="{FF2B5EF4-FFF2-40B4-BE49-F238E27FC236}">
                <a16:creationId xmlns:a16="http://schemas.microsoft.com/office/drawing/2014/main" id="{A0D0981E-B638-8DCC-C6DF-05CD0EB6312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3418EBA-BC69-3C25-9A3C-9E85EFFE6D90}"/>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2108556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9D3F9-A930-4055-0FE2-C7E3E02403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F84674E4-AFD4-14CB-070B-C047462D14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A96122-6DD7-217E-9E75-4F4B6549FB9B}"/>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5" name="Footer Placeholder 4">
            <a:extLst>
              <a:ext uri="{FF2B5EF4-FFF2-40B4-BE49-F238E27FC236}">
                <a16:creationId xmlns:a16="http://schemas.microsoft.com/office/drawing/2014/main" id="{C0C41A45-AE25-1ABF-AB9A-F123D08C94A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D8F1E5B-0DA5-3017-843D-014146231F24}"/>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325261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C6333-B568-58D2-354E-3418665E45D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F524084-2809-3CFB-49FC-8F61563D68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B186F510-DDBE-29AB-CA96-8A87C93211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31CCA76B-99D6-8782-72A2-4650F41BAE66}"/>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6" name="Footer Placeholder 5">
            <a:extLst>
              <a:ext uri="{FF2B5EF4-FFF2-40B4-BE49-F238E27FC236}">
                <a16:creationId xmlns:a16="http://schemas.microsoft.com/office/drawing/2014/main" id="{76E37998-147F-A681-3CA0-8A378B0ED15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B7176D5-75C3-A8C4-22CF-2BE96F2D04B8}"/>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2957778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56472-5AAE-D83F-1F66-1CFCE2FEF82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3DE53D9-8E07-1EFA-239C-37B6AD6F45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64C774-A95E-8BBD-408A-394C2CCA4A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FF35A7E-A1D0-D215-6F15-37439674E5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FEDE54-02D0-F18D-18C8-7C5EB164DB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99A7FA8D-08F8-E250-3851-05CC5555B54B}"/>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8" name="Footer Placeholder 7">
            <a:extLst>
              <a:ext uri="{FF2B5EF4-FFF2-40B4-BE49-F238E27FC236}">
                <a16:creationId xmlns:a16="http://schemas.microsoft.com/office/drawing/2014/main" id="{32838B91-98ED-BF13-83AC-739765D0F63A}"/>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F109211C-5278-8BA6-124D-631790FB5D7F}"/>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274187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1AF94-CBD5-F630-B1F6-4707D2A89554}"/>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A00871A5-12A4-B3BF-22DD-0780D9B4838F}"/>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4" name="Footer Placeholder 3">
            <a:extLst>
              <a:ext uri="{FF2B5EF4-FFF2-40B4-BE49-F238E27FC236}">
                <a16:creationId xmlns:a16="http://schemas.microsoft.com/office/drawing/2014/main" id="{1D9D3B1D-D68A-391E-D098-04B8A8CC4F5F}"/>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58A5F40A-FEB7-7584-AC8D-FAE9C1065F0F}"/>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39380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390198-F733-349D-54DA-ED16E7C53AE1}"/>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3" name="Footer Placeholder 2">
            <a:extLst>
              <a:ext uri="{FF2B5EF4-FFF2-40B4-BE49-F238E27FC236}">
                <a16:creationId xmlns:a16="http://schemas.microsoft.com/office/drawing/2014/main" id="{BCB74A52-147C-6096-7E86-CDD87487E3F9}"/>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F817B770-6009-1F7C-EE8E-E9879EBE4054}"/>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125007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54025-90E5-E651-E88D-ABB4511BBC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9137E607-041B-F718-DF79-C65F51EBD8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DB2D5B44-D861-F1A0-5266-C234E6E239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5C2554-ADB7-0A57-FFB4-5539F1104038}"/>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6" name="Footer Placeholder 5">
            <a:extLst>
              <a:ext uri="{FF2B5EF4-FFF2-40B4-BE49-F238E27FC236}">
                <a16:creationId xmlns:a16="http://schemas.microsoft.com/office/drawing/2014/main" id="{2BB416B3-DA1C-4AEC-CC87-D891EAACBA4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E3BEC54-7F43-38A1-96A1-9E4906A7F462}"/>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366985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127B-7783-466D-8F52-0B3DCC189C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A009998-75C3-9E85-928E-482296E236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1457375-52DD-0EE9-C4A3-0E35C86DA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B6F168-1086-2C20-887C-CCE08C4DE10F}"/>
              </a:ext>
            </a:extLst>
          </p:cNvPr>
          <p:cNvSpPr>
            <a:spLocks noGrp="1"/>
          </p:cNvSpPr>
          <p:nvPr>
            <p:ph type="dt" sz="half" idx="10"/>
          </p:nvPr>
        </p:nvSpPr>
        <p:spPr/>
        <p:txBody>
          <a:bodyPr/>
          <a:lstStyle/>
          <a:p>
            <a:fld id="{0AD5BAFB-47C0-4DF2-B77E-DDBE874A1056}" type="datetimeFigureOut">
              <a:rPr lang="en-IE" smtClean="0"/>
              <a:t>26/09/2024</a:t>
            </a:fld>
            <a:endParaRPr lang="en-IE"/>
          </a:p>
        </p:txBody>
      </p:sp>
      <p:sp>
        <p:nvSpPr>
          <p:cNvPr id="6" name="Footer Placeholder 5">
            <a:extLst>
              <a:ext uri="{FF2B5EF4-FFF2-40B4-BE49-F238E27FC236}">
                <a16:creationId xmlns:a16="http://schemas.microsoft.com/office/drawing/2014/main" id="{DF7A2641-D87E-D018-5A32-22622EB4E95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AEA2CC9-6BC1-9521-8917-696F0AA7D147}"/>
              </a:ext>
            </a:extLst>
          </p:cNvPr>
          <p:cNvSpPr>
            <a:spLocks noGrp="1"/>
          </p:cNvSpPr>
          <p:nvPr>
            <p:ph type="sldNum" sz="quarter" idx="12"/>
          </p:nvPr>
        </p:nvSpPr>
        <p:spPr/>
        <p:txBody>
          <a:bodyPr/>
          <a:lstStyle/>
          <a:p>
            <a:fld id="{B39CA5E0-9E6C-4E6E-AA1D-C36462084E9E}" type="slidenum">
              <a:rPr lang="en-IE" smtClean="0"/>
              <a:t>‹#›</a:t>
            </a:fld>
            <a:endParaRPr lang="en-IE"/>
          </a:p>
        </p:txBody>
      </p:sp>
    </p:spTree>
    <p:extLst>
      <p:ext uri="{BB962C8B-B14F-4D97-AF65-F5344CB8AC3E}">
        <p14:creationId xmlns:p14="http://schemas.microsoft.com/office/powerpoint/2010/main" val="1410266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E19D53-4C66-9F22-DE4D-19FD97942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59CACA3-4E2B-9E23-7B95-B5204BD917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21DB1EE-E0D4-4D6D-D078-4358CE5615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5BAFB-47C0-4DF2-B77E-DDBE874A1056}" type="datetimeFigureOut">
              <a:rPr lang="en-IE" smtClean="0"/>
              <a:t>26/09/2024</a:t>
            </a:fld>
            <a:endParaRPr lang="en-IE"/>
          </a:p>
        </p:txBody>
      </p:sp>
      <p:sp>
        <p:nvSpPr>
          <p:cNvPr id="5" name="Footer Placeholder 4">
            <a:extLst>
              <a:ext uri="{FF2B5EF4-FFF2-40B4-BE49-F238E27FC236}">
                <a16:creationId xmlns:a16="http://schemas.microsoft.com/office/drawing/2014/main" id="{01AF2D81-1845-AE1E-0D7C-79BDE33120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A4468D3D-B9E4-AAA6-9631-344F857FF4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CA5E0-9E6C-4E6E-AA1D-C36462084E9E}" type="slidenum">
              <a:rPr lang="en-IE" smtClean="0"/>
              <a:t>‹#›</a:t>
            </a:fld>
            <a:endParaRPr lang="en-IE"/>
          </a:p>
        </p:txBody>
      </p:sp>
    </p:spTree>
    <p:extLst>
      <p:ext uri="{BB962C8B-B14F-4D97-AF65-F5344CB8AC3E}">
        <p14:creationId xmlns:p14="http://schemas.microsoft.com/office/powerpoint/2010/main" val="619023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A7FF6513-BB47-D039-77DB-1FA5786D4E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6297" y="2459015"/>
            <a:ext cx="4979405" cy="373455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730C54-B844-0C02-7B35-8E048A79A04A}"/>
              </a:ext>
            </a:extLst>
          </p:cNvPr>
          <p:cNvSpPr txBox="1"/>
          <p:nvPr/>
        </p:nvSpPr>
        <p:spPr>
          <a:xfrm>
            <a:off x="3047246" y="664431"/>
            <a:ext cx="6097508" cy="1446550"/>
          </a:xfrm>
          <a:prstGeom prst="rect">
            <a:avLst/>
          </a:prstGeom>
          <a:noFill/>
        </p:spPr>
        <p:txBody>
          <a:bodyPr wrap="square">
            <a:spAutoFit/>
          </a:bodyPr>
          <a:lstStyle/>
          <a:p>
            <a:pPr algn="ctr"/>
            <a:r>
              <a:rPr lang="en-US" sz="4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Catholic Schools Week 2025</a:t>
            </a:r>
          </a:p>
        </p:txBody>
      </p:sp>
    </p:spTree>
    <p:extLst>
      <p:ext uri="{BB962C8B-B14F-4D97-AF65-F5344CB8AC3E}">
        <p14:creationId xmlns:p14="http://schemas.microsoft.com/office/powerpoint/2010/main" val="1838611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F6820B6A-ED2F-3770-2615-3CC2EDCF6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9934" y="334977"/>
            <a:ext cx="1871049" cy="140328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0AD7176-D39B-8085-7397-C75B987BE0AC}"/>
              </a:ext>
            </a:extLst>
          </p:cNvPr>
          <p:cNvSpPr txBox="1"/>
          <p:nvPr/>
        </p:nvSpPr>
        <p:spPr>
          <a:xfrm>
            <a:off x="1879309" y="2197132"/>
            <a:ext cx="8433382" cy="3046988"/>
          </a:xfrm>
          <a:prstGeom prst="rect">
            <a:avLst/>
          </a:prstGeom>
          <a:noFill/>
        </p:spPr>
        <p:txBody>
          <a:bodyPr wrap="square">
            <a:spAutoFit/>
          </a:bodyPr>
          <a:lstStyle/>
          <a:p>
            <a:r>
              <a:rPr lang="en-GB" sz="2400" b="0" i="0" dirty="0">
                <a:solidFill>
                  <a:srgbClr val="000000"/>
                </a:solidFill>
                <a:effectLst/>
                <a:latin typeface="Tahoma" panose="020B0604030504040204" pitchFamily="34" charset="0"/>
              </a:rPr>
              <a:t>‘… Jesus’ life can prove inspiring for all those young people who are developing and preparing to take up their mission in life. This involves growing in a relationship with the Father, in awareness of being part of a family and a people, and in openness to being filled with the Holy Spirit and led to carry out the mission God gives them, their personal vocation.’</a:t>
            </a:r>
          </a:p>
          <a:p>
            <a:endParaRPr lang="en-GB" sz="2400" dirty="0">
              <a:solidFill>
                <a:srgbClr val="000000"/>
              </a:solidFill>
              <a:latin typeface="Tahoma" panose="020B0604030504040204" pitchFamily="34" charset="0"/>
            </a:endParaRPr>
          </a:p>
          <a:p>
            <a:pPr algn="r"/>
            <a:r>
              <a:rPr lang="en-GB" sz="2400" dirty="0">
                <a:solidFill>
                  <a:srgbClr val="000000"/>
                </a:solidFill>
                <a:latin typeface="Tahoma" panose="020B0604030504040204" pitchFamily="34" charset="0"/>
              </a:rPr>
              <a:t>Pope Francis, </a:t>
            </a:r>
            <a:r>
              <a:rPr lang="en-GB" sz="2400" i="1" dirty="0">
                <a:solidFill>
                  <a:srgbClr val="000000"/>
                </a:solidFill>
                <a:latin typeface="Tahoma" panose="020B0604030504040204" pitchFamily="34" charset="0"/>
              </a:rPr>
              <a:t>Christus </a:t>
            </a:r>
            <a:r>
              <a:rPr lang="en-GB" sz="2400" i="1" dirty="0" err="1">
                <a:solidFill>
                  <a:srgbClr val="000000"/>
                </a:solidFill>
                <a:latin typeface="Tahoma" panose="020B0604030504040204" pitchFamily="34" charset="0"/>
              </a:rPr>
              <a:t>Vivit</a:t>
            </a:r>
            <a:r>
              <a:rPr lang="en-GB" sz="2400" dirty="0">
                <a:solidFill>
                  <a:srgbClr val="000000"/>
                </a:solidFill>
                <a:latin typeface="Tahoma" panose="020B0604030504040204" pitchFamily="34" charset="0"/>
              </a:rPr>
              <a:t>, 30</a:t>
            </a:r>
            <a:r>
              <a:rPr lang="en-GB" sz="2400" i="1" dirty="0">
                <a:solidFill>
                  <a:srgbClr val="000000"/>
                </a:solidFill>
                <a:latin typeface="Tahoma" panose="020B0604030504040204" pitchFamily="34" charset="0"/>
              </a:rPr>
              <a:t> </a:t>
            </a:r>
            <a:endParaRPr lang="en-IE" sz="2400" i="1" dirty="0"/>
          </a:p>
        </p:txBody>
      </p:sp>
    </p:spTree>
    <p:extLst>
      <p:ext uri="{BB962C8B-B14F-4D97-AF65-F5344CB8AC3E}">
        <p14:creationId xmlns:p14="http://schemas.microsoft.com/office/powerpoint/2010/main" val="162914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3A5091-9A09-CEDA-09CF-0BCD14F8AD65}"/>
              </a:ext>
            </a:extLst>
          </p:cNvPr>
          <p:cNvSpPr txBox="1"/>
          <p:nvPr/>
        </p:nvSpPr>
        <p:spPr>
          <a:xfrm>
            <a:off x="1049725" y="3363571"/>
            <a:ext cx="10092550" cy="3046988"/>
          </a:xfrm>
          <a:prstGeom prst="rect">
            <a:avLst/>
          </a:prstGeom>
          <a:noFill/>
        </p:spPr>
        <p:txBody>
          <a:bodyPr wrap="square">
            <a:spAutoFit/>
          </a:bodyPr>
          <a:lstStyle/>
          <a:p>
            <a:r>
              <a:rPr lang="en-GB" sz="2400" b="0" i="0" dirty="0">
                <a:solidFill>
                  <a:srgbClr val="000000"/>
                </a:solidFill>
                <a:effectLst/>
                <a:latin typeface="Tahoma" panose="020B0604030504040204" pitchFamily="34" charset="0"/>
              </a:rPr>
              <a:t>‘We cannot just say that young people are the future of our world. They are its present; even now, they are helping to enrich it. Young people are no longer children. They are at a time of life when they begin to assume a number of responsibilities, sharing alongside adults in the growth of the family, society and the Church. Yet the times are changing, leading us to ask: What are today’s young people really like? What is going on in their lives?’ </a:t>
            </a:r>
          </a:p>
          <a:p>
            <a:pPr algn="r"/>
            <a:r>
              <a:rPr lang="en-GB" sz="2400" dirty="0">
                <a:solidFill>
                  <a:srgbClr val="000000"/>
                </a:solidFill>
                <a:latin typeface="Tahoma" panose="020B0604030504040204" pitchFamily="34" charset="0"/>
              </a:rPr>
              <a:t>Pope Francis, </a:t>
            </a:r>
            <a:r>
              <a:rPr lang="en-GB" sz="2400" i="1" dirty="0">
                <a:solidFill>
                  <a:srgbClr val="000000"/>
                </a:solidFill>
                <a:latin typeface="Tahoma" panose="020B0604030504040204" pitchFamily="34" charset="0"/>
              </a:rPr>
              <a:t>Christus </a:t>
            </a:r>
            <a:r>
              <a:rPr lang="en-GB" sz="2400" i="1" dirty="0" err="1">
                <a:solidFill>
                  <a:srgbClr val="000000"/>
                </a:solidFill>
                <a:latin typeface="Tahoma" panose="020B0604030504040204" pitchFamily="34" charset="0"/>
              </a:rPr>
              <a:t>Vivit</a:t>
            </a:r>
            <a:r>
              <a:rPr lang="en-GB" sz="2400" dirty="0">
                <a:solidFill>
                  <a:srgbClr val="000000"/>
                </a:solidFill>
                <a:latin typeface="Tahoma" panose="020B0604030504040204" pitchFamily="34" charset="0"/>
              </a:rPr>
              <a:t>, 64</a:t>
            </a:r>
            <a:r>
              <a:rPr lang="en-GB" sz="2400" i="1" dirty="0">
                <a:solidFill>
                  <a:srgbClr val="000000"/>
                </a:solidFill>
                <a:latin typeface="Tahoma" panose="020B0604030504040204" pitchFamily="34" charset="0"/>
              </a:rPr>
              <a:t> </a:t>
            </a:r>
            <a:endParaRPr lang="en-IE" sz="2400" i="1" dirty="0"/>
          </a:p>
        </p:txBody>
      </p:sp>
      <p:pic>
        <p:nvPicPr>
          <p:cNvPr id="4" name="Picture 2">
            <a:extLst>
              <a:ext uri="{FF2B5EF4-FFF2-40B4-BE49-F238E27FC236}">
                <a16:creationId xmlns:a16="http://schemas.microsoft.com/office/drawing/2014/main" id="{FD7EFD8E-F350-0EA4-5B35-793C2BC6A5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9934" y="334977"/>
            <a:ext cx="1871049" cy="140328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Free Question Mark Question photo and picture">
            <a:extLst>
              <a:ext uri="{FF2B5EF4-FFF2-40B4-BE49-F238E27FC236}">
                <a16:creationId xmlns:a16="http://schemas.microsoft.com/office/drawing/2014/main" id="{9110D8C3-4484-1CD2-A89E-0312735EA0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293" y="447441"/>
            <a:ext cx="5423026" cy="224970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88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9CD7E4D0-F402-52B9-2D85-04A02D4FCE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9934" y="334977"/>
            <a:ext cx="1871049" cy="140328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6235ACB-8460-208D-0B44-22A7E7E03DA3}"/>
              </a:ext>
            </a:extLst>
          </p:cNvPr>
          <p:cNvSpPr txBox="1"/>
          <p:nvPr/>
        </p:nvSpPr>
        <p:spPr>
          <a:xfrm>
            <a:off x="1587373" y="3429000"/>
            <a:ext cx="9017251" cy="3046988"/>
          </a:xfrm>
          <a:prstGeom prst="rect">
            <a:avLst/>
          </a:prstGeom>
          <a:noFill/>
        </p:spPr>
        <p:txBody>
          <a:bodyPr wrap="square">
            <a:spAutoFit/>
          </a:bodyPr>
          <a:lstStyle/>
          <a:p>
            <a:r>
              <a:rPr lang="en-GB" sz="2400" b="0" i="0" dirty="0">
                <a:solidFill>
                  <a:srgbClr val="000000"/>
                </a:solidFill>
                <a:effectLst/>
                <a:latin typeface="Tahoma" panose="020B0604030504040204" pitchFamily="34" charset="0"/>
              </a:rPr>
              <a:t>‘There is extraordinary beauty in the fellowship of a family at table, generously sharing what food it has. […] There is also a beauty, unrelated to appearances or fashionable dress, in all those men and women who pursue their personal vocation with love, in selfless service of community or nation, in the hard work of building a happy family, in the selfless and demanding effort to advance social harmony.’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Pope Francis, </a:t>
            </a:r>
            <a:r>
              <a:rPr kumimoji="0" lang="en-GB" sz="2400" b="0" i="1" u="none" strike="noStrike" kern="1200" cap="none" spc="0" normalizeH="0" baseline="0" noProof="0" dirty="0">
                <a:ln>
                  <a:noFill/>
                </a:ln>
                <a:solidFill>
                  <a:srgbClr val="000000"/>
                </a:solidFill>
                <a:effectLst/>
                <a:uLnTx/>
                <a:uFillTx/>
                <a:latin typeface="Tahoma" panose="020B0604030504040204" pitchFamily="34" charset="0"/>
                <a:ea typeface="+mn-ea"/>
                <a:cs typeface="+mn-cs"/>
              </a:rPr>
              <a:t>Christus </a:t>
            </a:r>
            <a:r>
              <a:rPr kumimoji="0" lang="en-GB" sz="2400" b="0" i="1" u="none" strike="noStrike" kern="1200" cap="none" spc="0" normalizeH="0" baseline="0" noProof="0" dirty="0" err="1">
                <a:ln>
                  <a:noFill/>
                </a:ln>
                <a:solidFill>
                  <a:srgbClr val="000000"/>
                </a:solidFill>
                <a:effectLst/>
                <a:uLnTx/>
                <a:uFillTx/>
                <a:latin typeface="Tahoma" panose="020B0604030504040204" pitchFamily="34" charset="0"/>
                <a:ea typeface="+mn-ea"/>
                <a:cs typeface="+mn-cs"/>
              </a:rPr>
              <a:t>Vivit</a:t>
            </a:r>
            <a:r>
              <a:rPr kumimoji="0" lang="en-GB" sz="2400" b="0"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 183</a:t>
            </a:r>
            <a:r>
              <a:rPr kumimoji="0" lang="en-GB" sz="2400" b="0" i="1" u="none" strike="noStrike" kern="1200" cap="none" spc="0" normalizeH="0" baseline="0" noProof="0" dirty="0">
                <a:ln>
                  <a:noFill/>
                </a:ln>
                <a:solidFill>
                  <a:srgbClr val="000000"/>
                </a:solidFill>
                <a:effectLst/>
                <a:uLnTx/>
                <a:uFillTx/>
                <a:latin typeface="Tahoma" panose="020B0604030504040204" pitchFamily="34" charset="0"/>
                <a:ea typeface="+mn-ea"/>
                <a:cs typeface="+mn-cs"/>
              </a:rPr>
              <a:t> </a:t>
            </a:r>
            <a:endParaRPr kumimoji="0" lang="en-IE" sz="24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50" name="Picture 2" descr="Free Table Food photo and picture">
            <a:extLst>
              <a:ext uri="{FF2B5EF4-FFF2-40B4-BE49-F238E27FC236}">
                <a16:creationId xmlns:a16="http://schemas.microsoft.com/office/drawing/2014/main" id="{037CC62B-A486-F6BE-1048-44B19407FA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5700" y="246398"/>
            <a:ext cx="4290299" cy="28588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677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1C6DE7A-2D5D-754C-9E8A-EEE2F09A1C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9934" y="334977"/>
            <a:ext cx="1871049" cy="140328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08ABE3F-5C3C-8E72-F99D-F4EC39AB1230}"/>
              </a:ext>
            </a:extLst>
          </p:cNvPr>
          <p:cNvSpPr txBox="1"/>
          <p:nvPr/>
        </p:nvSpPr>
        <p:spPr>
          <a:xfrm>
            <a:off x="3554457" y="2260182"/>
            <a:ext cx="7835437" cy="3046988"/>
          </a:xfrm>
          <a:prstGeom prst="rect">
            <a:avLst/>
          </a:prstGeom>
          <a:noFill/>
        </p:spPr>
        <p:txBody>
          <a:bodyPr wrap="square">
            <a:spAutoFit/>
          </a:bodyPr>
          <a:lstStyle/>
          <a:p>
            <a:r>
              <a:rPr lang="en-GB" sz="2400" b="0" i="0" dirty="0">
                <a:solidFill>
                  <a:srgbClr val="000000"/>
                </a:solidFill>
                <a:effectLst/>
                <a:latin typeface="Tahoma" panose="020B0604030504040204" pitchFamily="34" charset="0"/>
              </a:rPr>
              <a:t>‘The difficulties they experience in their own family can lead many young people to ask whether it is worthwhile to start a new family, to be faithful, to be generous. I can tell you that it certainly is. It is worth your every effort to invest in the family; there you will find the best incentives to mature and the greatest joys to experience and share.’</a:t>
            </a:r>
            <a:endParaRPr lang="en-GB" sz="2000" dirty="0">
              <a:solidFill>
                <a:srgbClr val="000000"/>
              </a:solidFill>
              <a:latin typeface="Tahoma" panose="020B060403050404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Pope Francis, </a:t>
            </a:r>
            <a:r>
              <a:rPr kumimoji="0" lang="en-GB" sz="2400" b="0" i="1" u="none" strike="noStrike" kern="1200" cap="none" spc="0" normalizeH="0" baseline="0" noProof="0" dirty="0">
                <a:ln>
                  <a:noFill/>
                </a:ln>
                <a:solidFill>
                  <a:srgbClr val="000000"/>
                </a:solidFill>
                <a:effectLst/>
                <a:uLnTx/>
                <a:uFillTx/>
                <a:latin typeface="Tahoma" panose="020B0604030504040204" pitchFamily="34" charset="0"/>
                <a:ea typeface="+mn-ea"/>
                <a:cs typeface="+mn-cs"/>
              </a:rPr>
              <a:t>Christus </a:t>
            </a:r>
            <a:r>
              <a:rPr kumimoji="0" lang="en-GB" sz="2400" b="0" i="1" u="none" strike="noStrike" kern="1200" cap="none" spc="0" normalizeH="0" baseline="0" noProof="0" dirty="0" err="1">
                <a:ln>
                  <a:noFill/>
                </a:ln>
                <a:solidFill>
                  <a:srgbClr val="000000"/>
                </a:solidFill>
                <a:effectLst/>
                <a:uLnTx/>
                <a:uFillTx/>
                <a:latin typeface="Tahoma" panose="020B0604030504040204" pitchFamily="34" charset="0"/>
                <a:ea typeface="+mn-ea"/>
                <a:cs typeface="+mn-cs"/>
              </a:rPr>
              <a:t>Vivit</a:t>
            </a:r>
            <a:r>
              <a:rPr kumimoji="0" lang="en-GB" sz="2400" b="0"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 263</a:t>
            </a:r>
            <a:r>
              <a:rPr kumimoji="0" lang="en-GB" sz="2400" b="0" i="1" u="none" strike="noStrike" kern="1200" cap="none" spc="0" normalizeH="0" baseline="0" noProof="0" dirty="0">
                <a:ln>
                  <a:noFill/>
                </a:ln>
                <a:solidFill>
                  <a:srgbClr val="000000"/>
                </a:solidFill>
                <a:effectLst/>
                <a:uLnTx/>
                <a:uFillTx/>
                <a:latin typeface="Tahoma" panose="020B0604030504040204" pitchFamily="34" charset="0"/>
                <a:ea typeface="+mn-ea"/>
                <a:cs typeface="+mn-cs"/>
              </a:rPr>
              <a:t> </a:t>
            </a:r>
            <a:endParaRPr kumimoji="0" lang="en-IE" sz="24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074" name="Picture 2" descr="Christus Vivit 'Christ Is alive!'">
            <a:extLst>
              <a:ext uri="{FF2B5EF4-FFF2-40B4-BE49-F238E27FC236}">
                <a16:creationId xmlns:a16="http://schemas.microsoft.com/office/drawing/2014/main" id="{93785D9A-30C1-C4D9-5F20-B3A42B0503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017" y="334977"/>
            <a:ext cx="2715281" cy="38504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638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Widescreen</PresentationFormat>
  <Paragraphs>18</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Brendan O' Regan</dc:creator>
  <cp:lastModifiedBy>David Macken</cp:lastModifiedBy>
  <cp:revision>4</cp:revision>
  <dcterms:created xsi:type="dcterms:W3CDTF">2024-09-23T19:44:48Z</dcterms:created>
  <dcterms:modified xsi:type="dcterms:W3CDTF">2024-09-26T12:08:07Z</dcterms:modified>
</cp:coreProperties>
</file>